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25"/>
  </p:notesMasterIdLst>
  <p:sldIdLst>
    <p:sldId id="256" r:id="rId2"/>
    <p:sldId id="281" r:id="rId3"/>
    <p:sldId id="257" r:id="rId4"/>
    <p:sldId id="283" r:id="rId5"/>
    <p:sldId id="267" r:id="rId6"/>
    <p:sldId id="268" r:id="rId7"/>
    <p:sldId id="269" r:id="rId8"/>
    <p:sldId id="270" r:id="rId9"/>
    <p:sldId id="271" r:id="rId10"/>
    <p:sldId id="259" r:id="rId11"/>
    <p:sldId id="260" r:id="rId12"/>
    <p:sldId id="333" r:id="rId13"/>
    <p:sldId id="261" r:id="rId14"/>
    <p:sldId id="279" r:id="rId15"/>
    <p:sldId id="334" r:id="rId16"/>
    <p:sldId id="336" r:id="rId17"/>
    <p:sldId id="262" r:id="rId18"/>
    <p:sldId id="344" r:id="rId19"/>
    <p:sldId id="335" r:id="rId20"/>
    <p:sldId id="263" r:id="rId21"/>
    <p:sldId id="264" r:id="rId22"/>
    <p:sldId id="265" r:id="rId23"/>
    <p:sldId id="266" r:id="rId24"/>
    <p:sldId id="272" r:id="rId25"/>
    <p:sldId id="273" r:id="rId26"/>
    <p:sldId id="275" r:id="rId27"/>
    <p:sldId id="276" r:id="rId28"/>
    <p:sldId id="345" r:id="rId29"/>
    <p:sldId id="356" r:id="rId30"/>
    <p:sldId id="277" r:id="rId31"/>
    <p:sldId id="278" r:id="rId32"/>
    <p:sldId id="337" r:id="rId33"/>
    <p:sldId id="324" r:id="rId34"/>
    <p:sldId id="392" r:id="rId35"/>
    <p:sldId id="406" r:id="rId36"/>
    <p:sldId id="280" r:id="rId37"/>
    <p:sldId id="342" r:id="rId38"/>
    <p:sldId id="347" r:id="rId39"/>
    <p:sldId id="282" r:id="rId40"/>
    <p:sldId id="287" r:id="rId41"/>
    <p:sldId id="338" r:id="rId42"/>
    <p:sldId id="284" r:id="rId43"/>
    <p:sldId id="288" r:id="rId44"/>
    <p:sldId id="339" r:id="rId45"/>
    <p:sldId id="285" r:id="rId46"/>
    <p:sldId id="289" r:id="rId47"/>
    <p:sldId id="340" r:id="rId48"/>
    <p:sldId id="286" r:id="rId49"/>
    <p:sldId id="316" r:id="rId50"/>
    <p:sldId id="358" r:id="rId51"/>
    <p:sldId id="346" r:id="rId52"/>
    <p:sldId id="291" r:id="rId53"/>
    <p:sldId id="293" r:id="rId54"/>
    <p:sldId id="297" r:id="rId55"/>
    <p:sldId id="298" r:id="rId56"/>
    <p:sldId id="294" r:id="rId57"/>
    <p:sldId id="299" r:id="rId58"/>
    <p:sldId id="407" r:id="rId59"/>
    <p:sldId id="357" r:id="rId60"/>
    <p:sldId id="388" r:id="rId61"/>
    <p:sldId id="389" r:id="rId62"/>
    <p:sldId id="313" r:id="rId63"/>
    <p:sldId id="300" r:id="rId64"/>
    <p:sldId id="396" r:id="rId65"/>
    <p:sldId id="301" r:id="rId66"/>
    <p:sldId id="359" r:id="rId67"/>
    <p:sldId id="399" r:id="rId68"/>
    <p:sldId id="413" r:id="rId69"/>
    <p:sldId id="397" r:id="rId70"/>
    <p:sldId id="412" r:id="rId71"/>
    <p:sldId id="400" r:id="rId72"/>
    <p:sldId id="401" r:id="rId73"/>
    <p:sldId id="402" r:id="rId74"/>
    <p:sldId id="403" r:id="rId75"/>
    <p:sldId id="312" r:id="rId76"/>
    <p:sldId id="303" r:id="rId77"/>
    <p:sldId id="419" r:id="rId78"/>
    <p:sldId id="405" r:id="rId79"/>
    <p:sldId id="304" r:id="rId80"/>
    <p:sldId id="305" r:id="rId81"/>
    <p:sldId id="310" r:id="rId82"/>
    <p:sldId id="322" r:id="rId83"/>
    <p:sldId id="311" r:id="rId84"/>
    <p:sldId id="360" r:id="rId85"/>
    <p:sldId id="323" r:id="rId86"/>
    <p:sldId id="321" r:id="rId87"/>
    <p:sldId id="418" r:id="rId88"/>
    <p:sldId id="326" r:id="rId89"/>
    <p:sldId id="343" r:id="rId90"/>
    <p:sldId id="390" r:id="rId91"/>
    <p:sldId id="391" r:id="rId92"/>
    <p:sldId id="348" r:id="rId93"/>
    <p:sldId id="404" r:id="rId94"/>
    <p:sldId id="332" r:id="rId95"/>
    <p:sldId id="354" r:id="rId96"/>
    <p:sldId id="355" r:id="rId97"/>
    <p:sldId id="365" r:id="rId98"/>
    <p:sldId id="364" r:id="rId99"/>
    <p:sldId id="366" r:id="rId100"/>
    <p:sldId id="367" r:id="rId101"/>
    <p:sldId id="370" r:id="rId102"/>
    <p:sldId id="374" r:id="rId103"/>
    <p:sldId id="368" r:id="rId104"/>
    <p:sldId id="369" r:id="rId105"/>
    <p:sldId id="373" r:id="rId106"/>
    <p:sldId id="372" r:id="rId107"/>
    <p:sldId id="371" r:id="rId108"/>
    <p:sldId id="381" r:id="rId109"/>
    <p:sldId id="382" r:id="rId110"/>
    <p:sldId id="384" r:id="rId111"/>
    <p:sldId id="383" r:id="rId112"/>
    <p:sldId id="387" r:id="rId113"/>
    <p:sldId id="385" r:id="rId114"/>
    <p:sldId id="386" r:id="rId115"/>
    <p:sldId id="393" r:id="rId116"/>
    <p:sldId id="408" r:id="rId117"/>
    <p:sldId id="409" r:id="rId118"/>
    <p:sldId id="410" r:id="rId119"/>
    <p:sldId id="415" r:id="rId120"/>
    <p:sldId id="411" r:id="rId121"/>
    <p:sldId id="416" r:id="rId122"/>
    <p:sldId id="417" r:id="rId123"/>
    <p:sldId id="395" r:id="rId12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LOK 1" id="{22798F44-A559-4AEC-A227-71F966D71FE9}">
          <p14:sldIdLst>
            <p14:sldId id="256"/>
            <p14:sldId id="281"/>
            <p14:sldId id="257"/>
            <p14:sldId id="283"/>
            <p14:sldId id="267"/>
            <p14:sldId id="268"/>
            <p14:sldId id="269"/>
            <p14:sldId id="270"/>
            <p14:sldId id="271"/>
            <p14:sldId id="259"/>
            <p14:sldId id="260"/>
            <p14:sldId id="333"/>
            <p14:sldId id="261"/>
            <p14:sldId id="279"/>
            <p14:sldId id="334"/>
            <p14:sldId id="336"/>
            <p14:sldId id="262"/>
            <p14:sldId id="344"/>
            <p14:sldId id="335"/>
            <p14:sldId id="263"/>
            <p14:sldId id="264"/>
            <p14:sldId id="265"/>
            <p14:sldId id="266"/>
            <p14:sldId id="272"/>
            <p14:sldId id="273"/>
            <p14:sldId id="275"/>
            <p14:sldId id="276"/>
            <p14:sldId id="345"/>
            <p14:sldId id="356"/>
            <p14:sldId id="277"/>
            <p14:sldId id="278"/>
            <p14:sldId id="337"/>
            <p14:sldId id="324"/>
            <p14:sldId id="392"/>
            <p14:sldId id="406"/>
          </p14:sldIdLst>
        </p14:section>
        <p14:section name="BLOK 2" id="{D5B6B3F7-3137-455B-9C52-8EFE32A72530}">
          <p14:sldIdLst>
            <p14:sldId id="280"/>
            <p14:sldId id="342"/>
            <p14:sldId id="347"/>
            <p14:sldId id="282"/>
            <p14:sldId id="287"/>
            <p14:sldId id="338"/>
            <p14:sldId id="284"/>
            <p14:sldId id="288"/>
            <p14:sldId id="339"/>
            <p14:sldId id="285"/>
            <p14:sldId id="289"/>
            <p14:sldId id="340"/>
            <p14:sldId id="286"/>
            <p14:sldId id="316"/>
            <p14:sldId id="358"/>
            <p14:sldId id="346"/>
            <p14:sldId id="291"/>
            <p14:sldId id="293"/>
            <p14:sldId id="297"/>
            <p14:sldId id="298"/>
            <p14:sldId id="294"/>
            <p14:sldId id="299"/>
            <p14:sldId id="407"/>
            <p14:sldId id="357"/>
            <p14:sldId id="388"/>
            <p14:sldId id="389"/>
            <p14:sldId id="313"/>
            <p14:sldId id="300"/>
            <p14:sldId id="396"/>
            <p14:sldId id="301"/>
            <p14:sldId id="359"/>
            <p14:sldId id="399"/>
            <p14:sldId id="413"/>
            <p14:sldId id="397"/>
            <p14:sldId id="412"/>
            <p14:sldId id="400"/>
            <p14:sldId id="401"/>
            <p14:sldId id="402"/>
            <p14:sldId id="403"/>
            <p14:sldId id="312"/>
            <p14:sldId id="303"/>
            <p14:sldId id="419"/>
            <p14:sldId id="405"/>
          </p14:sldIdLst>
        </p14:section>
        <p14:section name="BLOK 3" id="{5F20421C-9683-4279-88BB-65ED27F69780}">
          <p14:sldIdLst>
            <p14:sldId id="304"/>
            <p14:sldId id="305"/>
            <p14:sldId id="310"/>
            <p14:sldId id="322"/>
            <p14:sldId id="311"/>
            <p14:sldId id="360"/>
            <p14:sldId id="323"/>
            <p14:sldId id="321"/>
            <p14:sldId id="418"/>
            <p14:sldId id="326"/>
            <p14:sldId id="343"/>
            <p14:sldId id="390"/>
            <p14:sldId id="391"/>
            <p14:sldId id="348"/>
            <p14:sldId id="404"/>
            <p14:sldId id="332"/>
            <p14:sldId id="354"/>
            <p14:sldId id="355"/>
            <p14:sldId id="365"/>
            <p14:sldId id="364"/>
            <p14:sldId id="366"/>
            <p14:sldId id="367"/>
            <p14:sldId id="370"/>
            <p14:sldId id="374"/>
            <p14:sldId id="368"/>
            <p14:sldId id="369"/>
            <p14:sldId id="373"/>
            <p14:sldId id="372"/>
            <p14:sldId id="371"/>
            <p14:sldId id="381"/>
            <p14:sldId id="382"/>
            <p14:sldId id="384"/>
            <p14:sldId id="383"/>
            <p14:sldId id="387"/>
            <p14:sldId id="385"/>
            <p14:sldId id="386"/>
            <p14:sldId id="393"/>
            <p14:sldId id="408"/>
            <p14:sldId id="409"/>
            <p14:sldId id="410"/>
            <p14:sldId id="415"/>
            <p14:sldId id="411"/>
            <p14:sldId id="416"/>
            <p14:sldId id="417"/>
            <p14:sldId id="39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CCF1"/>
    <a:srgbClr val="C9492C"/>
    <a:srgbClr val="5F6475"/>
    <a:srgbClr val="FBFBFB"/>
    <a:srgbClr val="4C93B6"/>
    <a:srgbClr val="9CDEF6"/>
    <a:srgbClr val="3A8EC4"/>
    <a:srgbClr val="1B1B36"/>
    <a:srgbClr val="5DCAF0"/>
    <a:srgbClr val="5F45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ijl, gemiddeld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Stijl, gemiddeld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D5ABB26-0587-4C30-8999-92F81FD0307C}" styleName="Geen stijl, gee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01" autoAdjust="0"/>
    <p:restoredTop sz="76410" autoAdjust="0"/>
  </p:normalViewPr>
  <p:slideViewPr>
    <p:cSldViewPr snapToGrid="0">
      <p:cViewPr varScale="1">
        <p:scale>
          <a:sx n="83" d="100"/>
          <a:sy n="83" d="100"/>
        </p:scale>
        <p:origin x="1770" y="90"/>
      </p:cViewPr>
      <p:guideLst>
        <p:guide orient="horz" pos="2160"/>
        <p:guide pos="3840"/>
      </p:guideLst>
    </p:cSldViewPr>
  </p:slideViewPr>
  <p:outlineViewPr>
    <p:cViewPr>
      <p:scale>
        <a:sx n="33" d="100"/>
        <a:sy n="33" d="100"/>
      </p:scale>
      <p:origin x="0" y="-5496"/>
    </p:cViewPr>
  </p:outlineViewPr>
  <p:notesTextViewPr>
    <p:cViewPr>
      <p:scale>
        <a:sx n="3" d="2"/>
        <a:sy n="3" d="2"/>
      </p:scale>
      <p:origin x="0" y="0"/>
    </p:cViewPr>
  </p:notesTextViewPr>
  <p:notesViewPr>
    <p:cSldViewPr snapToGrid="0">
      <p:cViewPr varScale="1">
        <p:scale>
          <a:sx n="88" d="100"/>
          <a:sy n="88" d="100"/>
        </p:scale>
        <p:origin x="3822" y="108"/>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tableStyles" Target="tableStyle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nl-NL"/>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percentStacked"/>
        <c:varyColors val="0"/>
        <c:ser>
          <c:idx val="0"/>
          <c:order val="0"/>
          <c:tx>
            <c:strRef>
              <c:f>Blad1!$B$1</c:f>
              <c:strCache>
                <c:ptCount val="1"/>
                <c:pt idx="0">
                  <c:v>Reeks 1</c:v>
                </c:pt>
              </c:strCache>
            </c:strRef>
          </c:tx>
          <c:spPr>
            <a:solidFill>
              <a:srgbClr val="00B0F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bg1"/>
                    </a:solidFill>
                    <a:latin typeface="+mn-lt"/>
                    <a:ea typeface="+mn-ea"/>
                    <a:cs typeface="+mn-cs"/>
                  </a:defRPr>
                </a:pPr>
                <a:endParaRPr lang="nl-NL"/>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Blad1!$A$2:$A$4</c:f>
              <c:numCache>
                <c:formatCode>General</c:formatCode>
                <c:ptCount val="3"/>
                <c:pt idx="0">
                  <c:v>2011</c:v>
                </c:pt>
                <c:pt idx="1">
                  <c:v>2012</c:v>
                </c:pt>
                <c:pt idx="2">
                  <c:v>2013</c:v>
                </c:pt>
              </c:numCache>
            </c:numRef>
          </c:cat>
          <c:val>
            <c:numRef>
              <c:f>Blad1!$B$2:$B$4</c:f>
              <c:numCache>
                <c:formatCode>0%</c:formatCode>
                <c:ptCount val="3"/>
                <c:pt idx="0">
                  <c:v>0.52</c:v>
                </c:pt>
                <c:pt idx="1">
                  <c:v>0.6</c:v>
                </c:pt>
                <c:pt idx="2">
                  <c:v>0.72</c:v>
                </c:pt>
              </c:numCache>
            </c:numRef>
          </c:val>
        </c:ser>
        <c:ser>
          <c:idx val="1"/>
          <c:order val="1"/>
          <c:tx>
            <c:strRef>
              <c:f>Blad1!$C$1</c:f>
              <c:strCache>
                <c:ptCount val="1"/>
                <c:pt idx="0">
                  <c:v>Reeks 2</c:v>
                </c:pt>
              </c:strCache>
            </c:strRef>
          </c:tx>
          <c:spPr>
            <a:solidFill>
              <a:schemeClr val="bg2"/>
            </a:solidFill>
            <a:ln>
              <a:noFill/>
            </a:ln>
            <a:effectLst/>
          </c:spPr>
          <c:invertIfNegative val="0"/>
          <c:cat>
            <c:numRef>
              <c:f>Blad1!$A$2:$A$4</c:f>
              <c:numCache>
                <c:formatCode>General</c:formatCode>
                <c:ptCount val="3"/>
                <c:pt idx="0">
                  <c:v>2011</c:v>
                </c:pt>
                <c:pt idx="1">
                  <c:v>2012</c:v>
                </c:pt>
                <c:pt idx="2">
                  <c:v>2013</c:v>
                </c:pt>
              </c:numCache>
            </c:numRef>
          </c:cat>
          <c:val>
            <c:numRef>
              <c:f>Blad1!$C$2:$C$4</c:f>
              <c:numCache>
                <c:formatCode>0%</c:formatCode>
                <c:ptCount val="3"/>
                <c:pt idx="0">
                  <c:v>0.48</c:v>
                </c:pt>
                <c:pt idx="1">
                  <c:v>0.4</c:v>
                </c:pt>
                <c:pt idx="2">
                  <c:v>0.28000000000000003</c:v>
                </c:pt>
              </c:numCache>
            </c:numRef>
          </c:val>
        </c:ser>
        <c:dLbls>
          <c:showLegendKey val="0"/>
          <c:showVal val="0"/>
          <c:showCatName val="0"/>
          <c:showSerName val="0"/>
          <c:showPercent val="0"/>
          <c:showBubbleSize val="0"/>
        </c:dLbls>
        <c:gapWidth val="50"/>
        <c:overlap val="100"/>
        <c:axId val="286036128"/>
        <c:axId val="286036688"/>
      </c:barChart>
      <c:catAx>
        <c:axId val="286036128"/>
        <c:scaling>
          <c:orientation val="maxMin"/>
        </c:scaling>
        <c:delete val="0"/>
        <c:axPos val="l"/>
        <c:numFmt formatCode="General" sourceLinked="1"/>
        <c:majorTickMark val="out"/>
        <c:minorTickMark val="none"/>
        <c:tickLblPos val="high"/>
        <c:spPr>
          <a:noFill/>
          <a:ln w="9525" cap="flat" cmpd="sng" algn="ctr">
            <a:noFill/>
            <a:round/>
          </a:ln>
          <a:effectLst/>
        </c:spPr>
        <c:txPr>
          <a:bodyPr rot="0" spcFirstLastPara="1" vertOverflow="ellipsis" wrap="square" anchor="ctr" anchorCtr="1"/>
          <a:lstStyle/>
          <a:p>
            <a:pPr>
              <a:defRPr sz="3600" b="1" i="0" u="none" strike="noStrike" kern="1200" baseline="0">
                <a:solidFill>
                  <a:schemeClr val="bg2">
                    <a:lumMod val="90000"/>
                  </a:schemeClr>
                </a:solidFill>
                <a:latin typeface="+mn-lt"/>
                <a:ea typeface="+mn-ea"/>
                <a:cs typeface="+mn-cs"/>
              </a:defRPr>
            </a:pPr>
            <a:endParaRPr lang="nl-NL"/>
          </a:p>
        </c:txPr>
        <c:crossAx val="286036688"/>
        <c:crosses val="autoZero"/>
        <c:auto val="1"/>
        <c:lblAlgn val="ctr"/>
        <c:lblOffset val="100"/>
        <c:noMultiLvlLbl val="0"/>
      </c:catAx>
      <c:valAx>
        <c:axId val="286036688"/>
        <c:scaling>
          <c:orientation val="minMax"/>
        </c:scaling>
        <c:delete val="1"/>
        <c:axPos val="t"/>
        <c:numFmt formatCode="0%" sourceLinked="1"/>
        <c:majorTickMark val="out"/>
        <c:minorTickMark val="none"/>
        <c:tickLblPos val="nextTo"/>
        <c:crossAx val="2860361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1FC62C-B432-4E0F-A22A-B08C16394638}" type="datetimeFigureOut">
              <a:rPr lang="nl-NL" smtClean="0"/>
              <a:t>27-10-2014</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5B83F3-B871-48C1-8D50-2481D569C0D5}" type="slidenum">
              <a:rPr lang="nl-NL" smtClean="0"/>
              <a:t>‹nr.›</a:t>
            </a:fld>
            <a:endParaRPr lang="nl-NL" dirty="0"/>
          </a:p>
        </p:txBody>
      </p:sp>
    </p:spTree>
    <p:extLst>
      <p:ext uri="{BB962C8B-B14F-4D97-AF65-F5344CB8AC3E}">
        <p14:creationId xmlns:p14="http://schemas.microsoft.com/office/powerpoint/2010/main" val="25924463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1</a:t>
            </a:fld>
            <a:endParaRPr lang="nl-NL" dirty="0"/>
          </a:p>
        </p:txBody>
      </p:sp>
    </p:spTree>
    <p:extLst>
      <p:ext uri="{BB962C8B-B14F-4D97-AF65-F5344CB8AC3E}">
        <p14:creationId xmlns:p14="http://schemas.microsoft.com/office/powerpoint/2010/main" val="16082810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Een nadeel van een mobiele website is dat er in een zoekmachine meerdere sites worden gevonden met grotendeels dezelfde inhoud. Zo kan een bezoeker per ongeluk met zijn telefoon op een voor het tablet geoptimaliseerde design terecht komen. Hierdoor wordt het gebruiksgemak weer teniet gedaan. Een mobiele website is vooral nuttig wanneer je je gewone website niet wilt aanpassen en wanneer je weet dat je klanten op een smartphone of tablet maar bepaalde elementen van je website gebruiken.</a:t>
            </a: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14</a:t>
            </a:fld>
            <a:endParaRPr lang="nl-NL"/>
          </a:p>
        </p:txBody>
      </p:sp>
    </p:spTree>
    <p:extLst>
      <p:ext uri="{BB962C8B-B14F-4D97-AF65-F5344CB8AC3E}">
        <p14:creationId xmlns:p14="http://schemas.microsoft.com/office/powerpoint/2010/main" val="14714366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17</a:t>
            </a:fld>
            <a:endParaRPr lang="nl-NL"/>
          </a:p>
        </p:txBody>
      </p:sp>
    </p:spTree>
    <p:extLst>
      <p:ext uri="{BB962C8B-B14F-4D97-AF65-F5344CB8AC3E}">
        <p14:creationId xmlns:p14="http://schemas.microsoft.com/office/powerpoint/2010/main" val="41696443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20</a:t>
            </a:fld>
            <a:endParaRPr lang="nl-NL"/>
          </a:p>
        </p:txBody>
      </p:sp>
    </p:spTree>
    <p:extLst>
      <p:ext uri="{BB962C8B-B14F-4D97-AF65-F5344CB8AC3E}">
        <p14:creationId xmlns:p14="http://schemas.microsoft.com/office/powerpoint/2010/main" val="34715918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Slider verdwijnt en menu wordt</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dropdown</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21</a:t>
            </a:fld>
            <a:endParaRPr lang="nl-NL"/>
          </a:p>
        </p:txBody>
      </p:sp>
    </p:spTree>
    <p:extLst>
      <p:ext uri="{BB962C8B-B14F-4D97-AF65-F5344CB8AC3E}">
        <p14:creationId xmlns:p14="http://schemas.microsoft.com/office/powerpoint/2010/main" val="627705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Grote</a:t>
            </a:r>
            <a:r>
              <a:rPr lang="nl-NL" sz="1200" kern="1200" baseline="0" dirty="0" smtClean="0">
                <a:solidFill>
                  <a:schemeClr val="tx1"/>
                </a:solidFill>
                <a:effectLst/>
                <a:latin typeface="+mn-lt"/>
                <a:ea typeface="+mn-ea"/>
                <a:cs typeface="+mn-cs"/>
              </a:rPr>
              <a:t> achtergrond </a:t>
            </a:r>
            <a:r>
              <a:rPr lang="nl-NL" sz="1200" kern="1200" baseline="0" dirty="0" err="1" smtClean="0">
                <a:solidFill>
                  <a:schemeClr val="tx1"/>
                </a:solidFill>
                <a:effectLst/>
                <a:latin typeface="+mn-lt"/>
                <a:ea typeface="+mn-ea"/>
                <a:cs typeface="+mn-cs"/>
              </a:rPr>
              <a:t>verdwijnd</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22</a:t>
            </a:fld>
            <a:endParaRPr lang="nl-NL"/>
          </a:p>
        </p:txBody>
      </p:sp>
    </p:spTree>
    <p:extLst>
      <p:ext uri="{BB962C8B-B14F-4D97-AF65-F5344CB8AC3E}">
        <p14:creationId xmlns:p14="http://schemas.microsoft.com/office/powerpoint/2010/main" val="34475140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Grijze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tweet</a:t>
            </a:r>
            <a:r>
              <a:rPr lang="nl-NL" sz="1200" kern="1200" baseline="0" dirty="0" smtClean="0">
                <a:solidFill>
                  <a:schemeClr val="tx1"/>
                </a:solidFill>
                <a:effectLst/>
                <a:latin typeface="+mn-lt"/>
                <a:ea typeface="+mn-ea"/>
                <a:cs typeface="+mn-cs"/>
              </a:rPr>
              <a:t> is verdwenen</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23</a:t>
            </a:fld>
            <a:endParaRPr lang="nl-NL"/>
          </a:p>
        </p:txBody>
      </p:sp>
    </p:spTree>
    <p:extLst>
      <p:ext uri="{BB962C8B-B14F-4D97-AF65-F5344CB8AC3E}">
        <p14:creationId xmlns:p14="http://schemas.microsoft.com/office/powerpoint/2010/main" val="32243880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25</a:t>
            </a:fld>
            <a:endParaRPr lang="nl-NL"/>
          </a:p>
        </p:txBody>
      </p:sp>
    </p:spTree>
    <p:extLst>
      <p:ext uri="{BB962C8B-B14F-4D97-AF65-F5344CB8AC3E}">
        <p14:creationId xmlns:p14="http://schemas.microsoft.com/office/powerpoint/2010/main" val="15589864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smtClean="0"/>
              <a:t>1200 met marge,</a:t>
            </a:r>
            <a:r>
              <a:rPr lang="nl-NL" baseline="0" dirty="0" smtClean="0"/>
              <a:t> Moderne schermen ondersteunen 1280x1024</a:t>
            </a:r>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39</a:t>
            </a:fld>
            <a:endParaRPr lang="nl-NL"/>
          </a:p>
        </p:txBody>
      </p:sp>
    </p:spTree>
    <p:extLst>
      <p:ext uri="{BB962C8B-B14F-4D97-AF65-F5344CB8AC3E}">
        <p14:creationId xmlns:p14="http://schemas.microsoft.com/office/powerpoint/2010/main" val="18806710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43</a:t>
            </a:fld>
            <a:endParaRPr lang="nl-NL"/>
          </a:p>
        </p:txBody>
      </p:sp>
    </p:spTree>
    <p:extLst>
      <p:ext uri="{BB962C8B-B14F-4D97-AF65-F5344CB8AC3E}">
        <p14:creationId xmlns:p14="http://schemas.microsoft.com/office/powerpoint/2010/main" val="6644405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46</a:t>
            </a:fld>
            <a:endParaRPr lang="nl-NL"/>
          </a:p>
        </p:txBody>
      </p:sp>
    </p:spTree>
    <p:extLst>
      <p:ext uri="{BB962C8B-B14F-4D97-AF65-F5344CB8AC3E}">
        <p14:creationId xmlns:p14="http://schemas.microsoft.com/office/powerpoint/2010/main" val="14822121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Responsive design is een efficiënte en doeltreffende aanpak om websites toegankelijk te maken voor zowel tablets, smartphones, </a:t>
            </a:r>
            <a:r>
              <a:rPr lang="nl-NL" sz="1200" kern="1200" dirty="0" err="1" smtClean="0">
                <a:solidFill>
                  <a:schemeClr val="tx1"/>
                </a:solidFill>
                <a:effectLst/>
                <a:latin typeface="+mn-lt"/>
                <a:ea typeface="+mn-ea"/>
                <a:cs typeface="+mn-cs"/>
              </a:rPr>
              <a:t>laptops</a:t>
            </a:r>
            <a:r>
              <a:rPr lang="nl-NL" sz="1200" kern="1200" dirty="0" smtClean="0">
                <a:solidFill>
                  <a:schemeClr val="tx1"/>
                </a:solidFill>
                <a:effectLst/>
                <a:latin typeface="+mn-lt"/>
                <a:ea typeface="+mn-ea"/>
                <a:cs typeface="+mn-cs"/>
              </a:rPr>
              <a:t> als de klassieke pc.</a:t>
            </a: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5</a:t>
            </a:fld>
            <a:endParaRPr lang="nl-NL"/>
          </a:p>
        </p:txBody>
      </p:sp>
    </p:spTree>
    <p:extLst>
      <p:ext uri="{BB962C8B-B14F-4D97-AF65-F5344CB8AC3E}">
        <p14:creationId xmlns:p14="http://schemas.microsoft.com/office/powerpoint/2010/main" val="15114833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48</a:t>
            </a:fld>
            <a:endParaRPr lang="nl-NL"/>
          </a:p>
        </p:txBody>
      </p:sp>
    </p:spTree>
    <p:extLst>
      <p:ext uri="{BB962C8B-B14F-4D97-AF65-F5344CB8AC3E}">
        <p14:creationId xmlns:p14="http://schemas.microsoft.com/office/powerpoint/2010/main" val="2796502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49</a:t>
            </a:fld>
            <a:endParaRPr lang="nl-NL"/>
          </a:p>
        </p:txBody>
      </p:sp>
    </p:spTree>
    <p:extLst>
      <p:ext uri="{BB962C8B-B14F-4D97-AF65-F5344CB8AC3E}">
        <p14:creationId xmlns:p14="http://schemas.microsoft.com/office/powerpoint/2010/main" val="20171306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57</a:t>
            </a:fld>
            <a:endParaRPr lang="nl-NL"/>
          </a:p>
        </p:txBody>
      </p:sp>
    </p:spTree>
    <p:extLst>
      <p:ext uri="{BB962C8B-B14F-4D97-AF65-F5344CB8AC3E}">
        <p14:creationId xmlns:p14="http://schemas.microsoft.com/office/powerpoint/2010/main" val="9698328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58</a:t>
            </a:fld>
            <a:endParaRPr lang="nl-NL"/>
          </a:p>
        </p:txBody>
      </p:sp>
    </p:spTree>
    <p:extLst>
      <p:ext uri="{BB962C8B-B14F-4D97-AF65-F5344CB8AC3E}">
        <p14:creationId xmlns:p14="http://schemas.microsoft.com/office/powerpoint/2010/main" val="30609433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64</a:t>
            </a:fld>
            <a:endParaRPr lang="nl-NL"/>
          </a:p>
        </p:txBody>
      </p:sp>
    </p:spTree>
    <p:extLst>
      <p:ext uri="{BB962C8B-B14F-4D97-AF65-F5344CB8AC3E}">
        <p14:creationId xmlns:p14="http://schemas.microsoft.com/office/powerpoint/2010/main" val="35247204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65</a:t>
            </a:fld>
            <a:endParaRPr lang="nl-NL"/>
          </a:p>
        </p:txBody>
      </p:sp>
    </p:spTree>
    <p:extLst>
      <p:ext uri="{BB962C8B-B14F-4D97-AF65-F5344CB8AC3E}">
        <p14:creationId xmlns:p14="http://schemas.microsoft.com/office/powerpoint/2010/main" val="16475862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68</a:t>
            </a:fld>
            <a:endParaRPr lang="nl-NL" dirty="0"/>
          </a:p>
        </p:txBody>
      </p:sp>
    </p:spTree>
    <p:extLst>
      <p:ext uri="{BB962C8B-B14F-4D97-AF65-F5344CB8AC3E}">
        <p14:creationId xmlns:p14="http://schemas.microsoft.com/office/powerpoint/2010/main" val="34784511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83</a:t>
            </a:fld>
            <a:endParaRPr lang="nl-NL"/>
          </a:p>
        </p:txBody>
      </p:sp>
    </p:spTree>
    <p:extLst>
      <p:ext uri="{BB962C8B-B14F-4D97-AF65-F5344CB8AC3E}">
        <p14:creationId xmlns:p14="http://schemas.microsoft.com/office/powerpoint/2010/main" val="24199423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84</a:t>
            </a:fld>
            <a:endParaRPr lang="nl-NL" dirty="0"/>
          </a:p>
        </p:txBody>
      </p:sp>
    </p:spTree>
    <p:extLst>
      <p:ext uri="{BB962C8B-B14F-4D97-AF65-F5344CB8AC3E}">
        <p14:creationId xmlns:p14="http://schemas.microsoft.com/office/powerpoint/2010/main" val="42495254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85</a:t>
            </a:fld>
            <a:endParaRPr lang="nl-NL"/>
          </a:p>
        </p:txBody>
      </p:sp>
    </p:spTree>
    <p:extLst>
      <p:ext uri="{BB962C8B-B14F-4D97-AF65-F5344CB8AC3E}">
        <p14:creationId xmlns:p14="http://schemas.microsoft.com/office/powerpoint/2010/main" val="55383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Simpel gezegd passen responsive websites zich aan naar de scherm resolutie die een bezoeker van de website gebruikt. Of dit nu een desktop monitor is, een tablet, of een smartphone. Er is slechts één website die veranderd qua lay-out afhankelijk welk resolutie er gebruikt wordt.</a:t>
            </a: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6</a:t>
            </a:fld>
            <a:endParaRPr lang="nl-NL"/>
          </a:p>
        </p:txBody>
      </p:sp>
    </p:spTree>
    <p:extLst>
      <p:ext uri="{BB962C8B-B14F-4D97-AF65-F5344CB8AC3E}">
        <p14:creationId xmlns:p14="http://schemas.microsoft.com/office/powerpoint/2010/main" val="23284847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86</a:t>
            </a:fld>
            <a:endParaRPr lang="nl-NL"/>
          </a:p>
        </p:txBody>
      </p:sp>
    </p:spTree>
    <p:extLst>
      <p:ext uri="{BB962C8B-B14F-4D97-AF65-F5344CB8AC3E}">
        <p14:creationId xmlns:p14="http://schemas.microsoft.com/office/powerpoint/2010/main" val="36683102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87</a:t>
            </a:fld>
            <a:endParaRPr lang="nl-NL" dirty="0"/>
          </a:p>
        </p:txBody>
      </p:sp>
    </p:spTree>
    <p:extLst>
      <p:ext uri="{BB962C8B-B14F-4D97-AF65-F5344CB8AC3E}">
        <p14:creationId xmlns:p14="http://schemas.microsoft.com/office/powerpoint/2010/main" val="22552570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89</a:t>
            </a:fld>
            <a:endParaRPr lang="nl-NL" dirty="0"/>
          </a:p>
        </p:txBody>
      </p:sp>
    </p:spTree>
    <p:extLst>
      <p:ext uri="{BB962C8B-B14F-4D97-AF65-F5344CB8AC3E}">
        <p14:creationId xmlns:p14="http://schemas.microsoft.com/office/powerpoint/2010/main" val="19963705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90</a:t>
            </a:fld>
            <a:endParaRPr lang="nl-NL" dirty="0"/>
          </a:p>
        </p:txBody>
      </p:sp>
    </p:spTree>
    <p:extLst>
      <p:ext uri="{BB962C8B-B14F-4D97-AF65-F5344CB8AC3E}">
        <p14:creationId xmlns:p14="http://schemas.microsoft.com/office/powerpoint/2010/main" val="42499505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92</a:t>
            </a:fld>
            <a:endParaRPr lang="nl-NL" dirty="0"/>
          </a:p>
        </p:txBody>
      </p:sp>
    </p:spTree>
    <p:extLst>
      <p:ext uri="{BB962C8B-B14F-4D97-AF65-F5344CB8AC3E}">
        <p14:creationId xmlns:p14="http://schemas.microsoft.com/office/powerpoint/2010/main" val="20700853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95</a:t>
            </a:fld>
            <a:endParaRPr lang="nl-NL"/>
          </a:p>
        </p:txBody>
      </p:sp>
    </p:spTree>
    <p:extLst>
      <p:ext uri="{BB962C8B-B14F-4D97-AF65-F5344CB8AC3E}">
        <p14:creationId xmlns:p14="http://schemas.microsoft.com/office/powerpoint/2010/main" val="39965645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96</a:t>
            </a:fld>
            <a:endParaRPr lang="nl-NL"/>
          </a:p>
        </p:txBody>
      </p:sp>
    </p:spTree>
    <p:extLst>
      <p:ext uri="{BB962C8B-B14F-4D97-AF65-F5344CB8AC3E}">
        <p14:creationId xmlns:p14="http://schemas.microsoft.com/office/powerpoint/2010/main" val="69342104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101</a:t>
            </a:fld>
            <a:endParaRPr lang="nl-NL" dirty="0"/>
          </a:p>
        </p:txBody>
      </p:sp>
    </p:spTree>
    <p:extLst>
      <p:ext uri="{BB962C8B-B14F-4D97-AF65-F5344CB8AC3E}">
        <p14:creationId xmlns:p14="http://schemas.microsoft.com/office/powerpoint/2010/main" val="37429575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102</a:t>
            </a:fld>
            <a:endParaRPr lang="nl-NL" dirty="0"/>
          </a:p>
        </p:txBody>
      </p:sp>
    </p:spTree>
    <p:extLst>
      <p:ext uri="{BB962C8B-B14F-4D97-AF65-F5344CB8AC3E}">
        <p14:creationId xmlns:p14="http://schemas.microsoft.com/office/powerpoint/2010/main" val="32462456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104</a:t>
            </a:fld>
            <a:endParaRPr lang="nl-NL"/>
          </a:p>
        </p:txBody>
      </p:sp>
    </p:spTree>
    <p:extLst>
      <p:ext uri="{BB962C8B-B14F-4D97-AF65-F5344CB8AC3E}">
        <p14:creationId xmlns:p14="http://schemas.microsoft.com/office/powerpoint/2010/main" val="3113256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smtClean="0">
                <a:solidFill>
                  <a:schemeClr val="tx1"/>
                </a:solidFill>
                <a:effectLst/>
                <a:latin typeface="+mn-lt"/>
                <a:ea typeface="+mn-ea"/>
                <a:cs typeface="+mn-cs"/>
              </a:rPr>
              <a:t>Smartphones zijn sinds 2013 niet meer weg te denken uit het dagelijks leven. Steeds meer mensen zijn in het bezit van een smartphone en de traditionele manier van websites maken sluit niet meer aan bij het dagelijks gebruik van internet.</a:t>
            </a:r>
            <a:endParaRPr lang="nl-NL" dirty="0"/>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7</a:t>
            </a:fld>
            <a:endParaRPr lang="nl-NL"/>
          </a:p>
        </p:txBody>
      </p:sp>
    </p:spTree>
    <p:extLst>
      <p:ext uri="{BB962C8B-B14F-4D97-AF65-F5344CB8AC3E}">
        <p14:creationId xmlns:p14="http://schemas.microsoft.com/office/powerpoint/2010/main" val="34871912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106</a:t>
            </a:fld>
            <a:endParaRPr lang="nl-NL"/>
          </a:p>
        </p:txBody>
      </p:sp>
    </p:spTree>
    <p:extLst>
      <p:ext uri="{BB962C8B-B14F-4D97-AF65-F5344CB8AC3E}">
        <p14:creationId xmlns:p14="http://schemas.microsoft.com/office/powerpoint/2010/main" val="148695331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112</a:t>
            </a:fld>
            <a:endParaRPr lang="nl-NL"/>
          </a:p>
        </p:txBody>
      </p:sp>
    </p:spTree>
    <p:extLst>
      <p:ext uri="{BB962C8B-B14F-4D97-AF65-F5344CB8AC3E}">
        <p14:creationId xmlns:p14="http://schemas.microsoft.com/office/powerpoint/2010/main" val="120033066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6E5B83F3-B871-48C1-8D50-2481D569C0D5}" type="slidenum">
              <a:rPr lang="nl-NL" smtClean="0"/>
              <a:t>123</a:t>
            </a:fld>
            <a:endParaRPr lang="nl-NL" dirty="0"/>
          </a:p>
        </p:txBody>
      </p:sp>
    </p:spTree>
    <p:extLst>
      <p:ext uri="{BB962C8B-B14F-4D97-AF65-F5344CB8AC3E}">
        <p14:creationId xmlns:p14="http://schemas.microsoft.com/office/powerpoint/2010/main" val="14729756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In 2013 is de smartphone-adoptie in Nederland van 60 procent eind 2012 gegroeid naar 72 procent in het derde kwartaal van 2013. Sinds 2012 is de laptop verdrongen als het gaat om gebruik van mobiel internet. In 2013 is deze trend alleen maar verder uitgebreid.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Doordat de markt van mobiele apparaten blijft groeien en de markt van pc’s en </a:t>
            </a:r>
            <a:r>
              <a:rPr lang="nl-NL" sz="1200" kern="1200" dirty="0" err="1" smtClean="0">
                <a:solidFill>
                  <a:schemeClr val="tx1"/>
                </a:solidFill>
                <a:effectLst/>
                <a:latin typeface="+mn-lt"/>
                <a:ea typeface="+mn-ea"/>
                <a:cs typeface="+mn-cs"/>
              </a:rPr>
              <a:t>laptops</a:t>
            </a:r>
            <a:r>
              <a:rPr lang="nl-NL" sz="1200" kern="1200" dirty="0" smtClean="0">
                <a:solidFill>
                  <a:schemeClr val="tx1"/>
                </a:solidFill>
                <a:effectLst/>
                <a:latin typeface="+mn-lt"/>
                <a:ea typeface="+mn-ea"/>
                <a:cs typeface="+mn-cs"/>
              </a:rPr>
              <a:t> veel minder hard groeit, is het logisch dat de focus wordt verplaatst van pc’s naar mobile </a:t>
            </a:r>
            <a:r>
              <a:rPr lang="nl-NL" sz="1200" kern="1200" dirty="0" err="1" smtClean="0">
                <a:solidFill>
                  <a:schemeClr val="tx1"/>
                </a:solidFill>
                <a:effectLst/>
                <a:latin typeface="+mn-lt"/>
                <a:ea typeface="+mn-ea"/>
                <a:cs typeface="+mn-cs"/>
              </a:rPr>
              <a:t>devices</a:t>
            </a:r>
            <a:r>
              <a:rPr lang="nl-NL" sz="1200" kern="1200" dirty="0" smtClean="0">
                <a:solidFill>
                  <a:schemeClr val="tx1"/>
                </a:solidFill>
                <a:effectLst/>
                <a:latin typeface="+mn-lt"/>
                <a:ea typeface="+mn-ea"/>
                <a:cs typeface="+mn-cs"/>
              </a:rPr>
              <a:t>. Daarnaast dwingt responsive design je te ontwerpen op basis van prioritering van je inhoud en relevantie, omdat je in verhouding met </a:t>
            </a:r>
            <a:r>
              <a:rPr lang="nl-NL" sz="1200" kern="1200" dirty="0" err="1" smtClean="0">
                <a:solidFill>
                  <a:schemeClr val="tx1"/>
                </a:solidFill>
                <a:effectLst/>
                <a:latin typeface="+mn-lt"/>
                <a:ea typeface="+mn-ea"/>
                <a:cs typeface="+mn-cs"/>
              </a:rPr>
              <a:t>desktops</a:t>
            </a:r>
            <a:r>
              <a:rPr lang="nl-NL" sz="1200" kern="1200" dirty="0" smtClean="0">
                <a:solidFill>
                  <a:schemeClr val="tx1"/>
                </a:solidFill>
                <a:effectLst/>
                <a:latin typeface="+mn-lt"/>
                <a:ea typeface="+mn-ea"/>
                <a:cs typeface="+mn-cs"/>
              </a:rPr>
              <a:t> en </a:t>
            </a:r>
            <a:r>
              <a:rPr lang="nl-NL" sz="1200" kern="1200" dirty="0" err="1" smtClean="0">
                <a:solidFill>
                  <a:schemeClr val="tx1"/>
                </a:solidFill>
                <a:effectLst/>
                <a:latin typeface="+mn-lt"/>
                <a:ea typeface="+mn-ea"/>
                <a:cs typeface="+mn-cs"/>
              </a:rPr>
              <a:t>laptops</a:t>
            </a:r>
            <a:r>
              <a:rPr lang="nl-NL" sz="1200" kern="1200" dirty="0" smtClean="0">
                <a:solidFill>
                  <a:schemeClr val="tx1"/>
                </a:solidFill>
                <a:effectLst/>
                <a:latin typeface="+mn-lt"/>
                <a:ea typeface="+mn-ea"/>
                <a:cs typeface="+mn-cs"/>
              </a:rPr>
              <a:t> beperkt de ruimte hebt. </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a:p>
            <a:endParaRPr lang="nl-NL" dirty="0"/>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8</a:t>
            </a:fld>
            <a:endParaRPr lang="nl-NL"/>
          </a:p>
        </p:txBody>
      </p:sp>
    </p:spTree>
    <p:extLst>
      <p:ext uri="{BB962C8B-B14F-4D97-AF65-F5344CB8AC3E}">
        <p14:creationId xmlns:p14="http://schemas.microsoft.com/office/powerpoint/2010/main" val="4038607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Dat</a:t>
            </a:r>
            <a:r>
              <a:rPr lang="nl-NL" sz="1200" kern="1200" baseline="0" dirty="0" smtClean="0">
                <a:solidFill>
                  <a:schemeClr val="tx1"/>
                </a:solidFill>
                <a:effectLst/>
                <a:latin typeface="+mn-lt"/>
                <a:ea typeface="+mn-ea"/>
                <a:cs typeface="+mn-cs"/>
              </a:rPr>
              <a:t> betekend dat 12 miljoen mensen in Nederland een smartphone hebben! Daarmee bereik je het overgrote gedeelte van de totale bevolking in Nederland!</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9</a:t>
            </a:fld>
            <a:endParaRPr lang="nl-NL"/>
          </a:p>
        </p:txBody>
      </p:sp>
    </p:spTree>
    <p:extLst>
      <p:ext uri="{BB962C8B-B14F-4D97-AF65-F5344CB8AC3E}">
        <p14:creationId xmlns:p14="http://schemas.microsoft.com/office/powerpoint/2010/main" val="1664230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err="1" smtClean="0">
                <a:solidFill>
                  <a:schemeClr val="tx1"/>
                </a:solidFill>
                <a:effectLst/>
                <a:latin typeface="+mn-lt"/>
                <a:ea typeface="+mn-ea"/>
                <a:cs typeface="+mn-cs"/>
              </a:rPr>
              <a:t>Apps</a:t>
            </a:r>
            <a:r>
              <a:rPr lang="nl-NL" sz="1200" kern="1200" dirty="0" smtClean="0">
                <a:solidFill>
                  <a:schemeClr val="tx1"/>
                </a:solidFill>
                <a:effectLst/>
                <a:latin typeface="+mn-lt"/>
                <a:ea typeface="+mn-ea"/>
                <a:cs typeface="+mn-cs"/>
              </a:rPr>
              <a:t> zijn snel, gebruiksvriendelijk en kunnen onderdelen van je telefoon gebruiken zoals je camera of je adressenboek die websites niet kunnen benaderen. Allemaal geldige redenen om te kiezen voor een </a:t>
            </a:r>
            <a:r>
              <a:rPr lang="nl-NL" sz="1200" kern="1200" dirty="0" err="1" smtClean="0">
                <a:solidFill>
                  <a:schemeClr val="tx1"/>
                </a:solidFill>
                <a:effectLst/>
                <a:latin typeface="+mn-lt"/>
                <a:ea typeface="+mn-ea"/>
                <a:cs typeface="+mn-cs"/>
              </a:rPr>
              <a:t>app</a:t>
            </a:r>
            <a:r>
              <a:rPr lang="nl-NL" sz="1200" kern="1200" dirty="0" smtClean="0">
                <a:solidFill>
                  <a:schemeClr val="tx1"/>
                </a:solidFill>
                <a:effectLst/>
                <a:latin typeface="+mn-lt"/>
                <a:ea typeface="+mn-ea"/>
                <a:cs typeface="+mn-cs"/>
              </a:rPr>
              <a:t> boven een </a:t>
            </a:r>
            <a:r>
              <a:rPr lang="nl-NL" sz="1200" kern="1200" dirty="0" err="1" smtClean="0">
                <a:solidFill>
                  <a:schemeClr val="tx1"/>
                </a:solidFill>
                <a:effectLst/>
                <a:latin typeface="+mn-lt"/>
                <a:ea typeface="+mn-ea"/>
                <a:cs typeface="+mn-cs"/>
              </a:rPr>
              <a:t>repsonsive</a:t>
            </a:r>
            <a:r>
              <a:rPr lang="nl-NL" sz="1200" kern="1200" dirty="0" smtClean="0">
                <a:solidFill>
                  <a:schemeClr val="tx1"/>
                </a:solidFill>
                <a:effectLst/>
                <a:latin typeface="+mn-lt"/>
                <a:ea typeface="+mn-ea"/>
                <a:cs typeface="+mn-cs"/>
              </a:rPr>
              <a:t> website.</a:t>
            </a: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10</a:t>
            </a:fld>
            <a:endParaRPr lang="nl-NL"/>
          </a:p>
        </p:txBody>
      </p:sp>
    </p:spTree>
    <p:extLst>
      <p:ext uri="{BB962C8B-B14F-4D97-AF65-F5344CB8AC3E}">
        <p14:creationId xmlns:p14="http://schemas.microsoft.com/office/powerpoint/2010/main" val="18755360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smtClean="0">
                <a:solidFill>
                  <a:schemeClr val="tx1"/>
                </a:solidFill>
                <a:effectLst/>
                <a:latin typeface="+mn-lt"/>
                <a:ea typeface="+mn-ea"/>
                <a:cs typeface="+mn-cs"/>
              </a:rPr>
              <a:t>Daartegenover staat wel dat je voor ieder platform een aparte </a:t>
            </a:r>
            <a:r>
              <a:rPr lang="nl-NL" sz="1200" kern="1200" dirty="0" err="1" smtClean="0">
                <a:solidFill>
                  <a:schemeClr val="tx1"/>
                </a:solidFill>
                <a:effectLst/>
                <a:latin typeface="+mn-lt"/>
                <a:ea typeface="+mn-ea"/>
                <a:cs typeface="+mn-cs"/>
              </a:rPr>
              <a:t>app</a:t>
            </a:r>
            <a:r>
              <a:rPr lang="nl-NL" sz="1200" kern="1200" dirty="0" smtClean="0">
                <a:solidFill>
                  <a:schemeClr val="tx1"/>
                </a:solidFill>
                <a:effectLst/>
                <a:latin typeface="+mn-lt"/>
                <a:ea typeface="+mn-ea"/>
                <a:cs typeface="+mn-cs"/>
              </a:rPr>
              <a:t> moet ontwikkelen in steeds een andere programmeertaal. De ontwikkelkosten hoog zijn, het tijdrovend is om voor ieder platform een </a:t>
            </a:r>
            <a:r>
              <a:rPr lang="nl-NL" sz="1200" kern="1200" dirty="0" err="1" smtClean="0">
                <a:solidFill>
                  <a:schemeClr val="tx1"/>
                </a:solidFill>
                <a:effectLst/>
                <a:latin typeface="+mn-lt"/>
                <a:ea typeface="+mn-ea"/>
                <a:cs typeface="+mn-cs"/>
              </a:rPr>
              <a:t>app</a:t>
            </a:r>
            <a:r>
              <a:rPr lang="nl-NL" sz="1200" kern="1200" dirty="0" smtClean="0">
                <a:solidFill>
                  <a:schemeClr val="tx1"/>
                </a:solidFill>
                <a:effectLst/>
                <a:latin typeface="+mn-lt"/>
                <a:ea typeface="+mn-ea"/>
                <a:cs typeface="+mn-cs"/>
              </a:rPr>
              <a:t> te ontwikkelen en is de </a:t>
            </a:r>
            <a:r>
              <a:rPr lang="nl-NL" sz="1200" kern="1200" dirty="0" err="1" smtClean="0">
                <a:solidFill>
                  <a:schemeClr val="tx1"/>
                </a:solidFill>
                <a:effectLst/>
                <a:latin typeface="+mn-lt"/>
                <a:ea typeface="+mn-ea"/>
                <a:cs typeface="+mn-cs"/>
              </a:rPr>
              <a:t>app</a:t>
            </a:r>
            <a:r>
              <a:rPr lang="nl-NL" sz="1200" kern="1200" dirty="0" smtClean="0">
                <a:solidFill>
                  <a:schemeClr val="tx1"/>
                </a:solidFill>
                <a:effectLst/>
                <a:latin typeface="+mn-lt"/>
                <a:ea typeface="+mn-ea"/>
                <a:cs typeface="+mn-cs"/>
              </a:rPr>
              <a:t> pas vindbaar wanneer deze is geïnstalleerd of wanneer er geïnvesteerd wordt in kostbare promotie van de app.</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Daarnaast worden er vaak aparte </a:t>
            </a:r>
            <a:r>
              <a:rPr lang="nl-NL" sz="1200" kern="1200" dirty="0" err="1" smtClean="0">
                <a:solidFill>
                  <a:schemeClr val="tx1"/>
                </a:solidFill>
                <a:effectLst/>
                <a:latin typeface="+mn-lt"/>
                <a:ea typeface="+mn-ea"/>
                <a:cs typeface="+mn-cs"/>
              </a:rPr>
              <a:t>apps</a:t>
            </a:r>
            <a:r>
              <a:rPr lang="nl-NL" sz="1200" kern="1200" dirty="0" smtClean="0">
                <a:solidFill>
                  <a:schemeClr val="tx1"/>
                </a:solidFill>
                <a:effectLst/>
                <a:latin typeface="+mn-lt"/>
                <a:ea typeface="+mn-ea"/>
                <a:cs typeface="+mn-cs"/>
              </a:rPr>
              <a:t> gemaakt voor tablets om deze een unieke ervaring te bieden. Op zich geen slechte gedachte, maar brengt weer de nodige kosten en ontwikkeltijd met zich mee. </a:t>
            </a:r>
          </a:p>
          <a:p>
            <a:endParaRPr lang="nl-NL" sz="1200" kern="1200" dirty="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11</a:t>
            </a:fld>
            <a:endParaRPr lang="nl-NL"/>
          </a:p>
        </p:txBody>
      </p:sp>
    </p:spTree>
    <p:extLst>
      <p:ext uri="{BB962C8B-B14F-4D97-AF65-F5344CB8AC3E}">
        <p14:creationId xmlns:p14="http://schemas.microsoft.com/office/powerpoint/2010/main" val="38491362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Een mobiele website is eigenlijk gewoon een website. Het verschil is dat de mobiele variant is geoptimaliseerd voor het gebruik op een klein scherm. Een mobiele site heeft zijn eigen </a:t>
            </a:r>
            <a:r>
              <a:rPr lang="nl-NL" sz="1200" kern="1200" dirty="0" err="1" smtClean="0">
                <a:solidFill>
                  <a:schemeClr val="tx1"/>
                </a:solidFill>
                <a:effectLst/>
                <a:latin typeface="+mn-lt"/>
                <a:ea typeface="+mn-ea"/>
                <a:cs typeface="+mn-cs"/>
              </a:rPr>
              <a:t>url</a:t>
            </a:r>
            <a:r>
              <a:rPr lang="nl-NL" sz="1200" kern="1200" dirty="0" smtClean="0">
                <a:solidFill>
                  <a:schemeClr val="tx1"/>
                </a:solidFill>
                <a:effectLst/>
                <a:latin typeface="+mn-lt"/>
                <a:ea typeface="+mn-ea"/>
                <a:cs typeface="+mn-cs"/>
              </a:rPr>
              <a:t>, bijvoorbeeld m.mijndomeinnaam.nl of mijndomein.mobi. Dit is ook meteen het grootste voordeel van een mobiele site. Er wordt een design ontworpen dat er perfect uitziet op een smartphone of tablet. De gebruikservaring wordt hierdoor veel beter, omdat je geen kleine toetsjes meer hoeft in te drukken of continu in- en uitzoomen.</a:t>
            </a:r>
          </a:p>
        </p:txBody>
      </p:sp>
      <p:sp>
        <p:nvSpPr>
          <p:cNvPr id="4" name="Tijdelijke aanduiding voor dianummer 3"/>
          <p:cNvSpPr>
            <a:spLocks noGrp="1"/>
          </p:cNvSpPr>
          <p:nvPr>
            <p:ph type="sldNum" sz="quarter" idx="10"/>
          </p:nvPr>
        </p:nvSpPr>
        <p:spPr/>
        <p:txBody>
          <a:bodyPr/>
          <a:lstStyle/>
          <a:p>
            <a:fld id="{6C6F31BD-D100-49BE-A13C-B9B975C85C94}" type="slidenum">
              <a:rPr lang="nl-NL" smtClean="0"/>
              <a:t>13</a:t>
            </a:fld>
            <a:endParaRPr lang="nl-NL"/>
          </a:p>
        </p:txBody>
      </p:sp>
    </p:spTree>
    <p:extLst>
      <p:ext uri="{BB962C8B-B14F-4D97-AF65-F5344CB8AC3E}">
        <p14:creationId xmlns:p14="http://schemas.microsoft.com/office/powerpoint/2010/main" val="3520011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bg>
      <p:bgPr>
        <a:gradFill>
          <a:gsLst>
            <a:gs pos="0">
              <a:srgbClr val="9CDEF6"/>
            </a:gs>
            <a:gs pos="100000">
              <a:srgbClr val="63CCF1"/>
            </a:gs>
          </a:gsLst>
          <a:lin ang="5400000" scaled="0"/>
        </a:gra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850394"/>
            <a:ext cx="9144000" cy="405518"/>
          </a:xfrm>
        </p:spPr>
        <p:txBody>
          <a:bodyPr/>
          <a:lstStyle>
            <a:lvl1pPr marL="0" indent="0" algn="ctr">
              <a:buNone/>
              <a:defRPr sz="2400">
                <a:solidFill>
                  <a:srgbClr val="FBFBFB"/>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smtClean="0"/>
              <a:t>Klik om de ondertitelstijl van het model te bewerken</a:t>
            </a:r>
            <a:endParaRPr lang="en-US" dirty="0"/>
          </a:p>
        </p:txBody>
      </p:sp>
      <p:sp>
        <p:nvSpPr>
          <p:cNvPr id="7" name="Titel 6"/>
          <p:cNvSpPr>
            <a:spLocks noGrp="1"/>
          </p:cNvSpPr>
          <p:nvPr>
            <p:ph type="title" hasCustomPrompt="1"/>
          </p:nvPr>
        </p:nvSpPr>
        <p:spPr>
          <a:xfrm>
            <a:off x="838200" y="2524831"/>
            <a:ext cx="10515600" cy="1325563"/>
          </a:xfrm>
        </p:spPr>
        <p:txBody>
          <a:bodyPr/>
          <a:lstStyle>
            <a:lvl1pPr algn="ctr">
              <a:defRPr>
                <a:solidFill>
                  <a:srgbClr val="FBFBFB"/>
                </a:solidFill>
              </a:defRPr>
            </a:lvl1pPr>
          </a:lstStyle>
          <a:p>
            <a:r>
              <a:rPr lang="nl-NL" dirty="0" smtClean="0"/>
              <a:t>KLIK OM DE STIJL TE BEWERKEN</a:t>
            </a:r>
            <a:endParaRPr lang="nl-NL" dirty="0"/>
          </a:p>
        </p:txBody>
      </p:sp>
    </p:spTree>
    <p:extLst>
      <p:ext uri="{BB962C8B-B14F-4D97-AF65-F5344CB8AC3E}">
        <p14:creationId xmlns:p14="http://schemas.microsoft.com/office/powerpoint/2010/main" val="746364570"/>
      </p:ext>
    </p:extLst>
  </p:cSld>
  <p:clrMapOvr>
    <a:masterClrMapping/>
  </p:clrMapOvr>
  <p:transition spd="slow">
    <p:push/>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2766219"/>
            <a:ext cx="10515600" cy="1325563"/>
          </a:xfrm>
        </p:spPr>
        <p:txBody>
          <a:bodyPr/>
          <a:lstStyle>
            <a:lvl1pPr algn="ctr">
              <a:defRPr>
                <a:solidFill>
                  <a:schemeClr val="bg1">
                    <a:lumMod val="50000"/>
                  </a:schemeClr>
                </a:solidFill>
              </a:defRPr>
            </a:lvl1pPr>
          </a:lstStyle>
          <a:p>
            <a:r>
              <a:rPr lang="nl-NL" dirty="0" smtClean="0"/>
              <a:t>KLIK OM DE STIJL TE BEWERKEN</a:t>
            </a:r>
            <a:endParaRPr lang="en-US" dirty="0"/>
          </a:p>
        </p:txBody>
      </p:sp>
    </p:spTree>
    <p:extLst>
      <p:ext uri="{BB962C8B-B14F-4D97-AF65-F5344CB8AC3E}">
        <p14:creationId xmlns:p14="http://schemas.microsoft.com/office/powerpoint/2010/main" val="912984376"/>
      </p:ext>
    </p:extLst>
  </p:cSld>
  <p:clrMapOvr>
    <a:masterClrMapping/>
  </p:clrMapOvr>
  <p:transition spd="slow">
    <p:push/>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1_Alleen titel geen animati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2766219"/>
            <a:ext cx="10515600" cy="1325563"/>
          </a:xfrm>
        </p:spPr>
        <p:txBody>
          <a:bodyPr/>
          <a:lstStyle>
            <a:lvl1pPr algn="ctr">
              <a:defRPr>
                <a:solidFill>
                  <a:schemeClr val="bg1">
                    <a:lumMod val="50000"/>
                  </a:schemeClr>
                </a:solidFill>
              </a:defRPr>
            </a:lvl1pPr>
          </a:lstStyle>
          <a:p>
            <a:r>
              <a:rPr lang="nl-NL" dirty="0" smtClean="0"/>
              <a:t>KLIK OM DE STIJL TE BEWERKEN</a:t>
            </a:r>
            <a:endParaRPr lang="en-US" dirty="0"/>
          </a:p>
        </p:txBody>
      </p:sp>
    </p:spTree>
    <p:extLst>
      <p:ext uri="{BB962C8B-B14F-4D97-AF65-F5344CB8AC3E}">
        <p14:creationId xmlns:p14="http://schemas.microsoft.com/office/powerpoint/2010/main" val="3390277902"/>
      </p:ext>
    </p:extLst>
  </p:cSld>
  <p:clrMapOvr>
    <a:masterClrMapping/>
  </p:clrMapOvr>
  <p:transition spd="slow">
    <p:push/>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0484727"/>
      </p:ext>
    </p:extLst>
  </p:cSld>
  <p:clrMapOvr>
    <a:masterClrMapping/>
  </p:clrMapOvr>
  <p:transition spd="slow">
    <p:push/>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image">
    <p:bg>
      <p:bgPr>
        <a:gradFill>
          <a:gsLst>
            <a:gs pos="0">
              <a:srgbClr val="FBFBFB"/>
            </a:gs>
            <a:gs pos="100000">
              <a:schemeClr val="bg1">
                <a:lumMod val="85000"/>
              </a:schemeClr>
            </a:gs>
            <a:gs pos="60000">
              <a:schemeClr val="bg2"/>
            </a:gs>
            <a:gs pos="60000">
              <a:schemeClr val="bg2">
                <a:lumMod val="90000"/>
              </a:schemeClr>
            </a:gs>
          </a:gsLst>
          <a:lin ang="5400000" scaled="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899543"/>
      </p:ext>
    </p:extLst>
  </p:cSld>
  <p:clrMapOvr>
    <a:masterClrMapping/>
  </p:clrMapOvr>
  <p:transition spd="slow">
    <p:push/>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lIns="0" anchor="b"/>
          <a:lstStyle>
            <a:lvl1pPr>
              <a:defRPr sz="3200">
                <a:solidFill>
                  <a:schemeClr val="bg1">
                    <a:lumMod val="50000"/>
                  </a:schemeClr>
                </a:solidFill>
              </a:defRPr>
            </a:lvl1pPr>
          </a:lstStyle>
          <a:p>
            <a:r>
              <a:rPr lang="nl-NL" dirty="0" smtClean="0"/>
              <a:t>Klik om de stijl te bewerken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solidFill>
                  <a:schemeClr val="bg1">
                    <a:lumMod val="50000"/>
                  </a:schemeClr>
                </a:solidFill>
              </a:defRPr>
            </a:lvl1pPr>
            <a:lvl2pPr>
              <a:defRPr sz="2800">
                <a:solidFill>
                  <a:schemeClr val="bg1">
                    <a:lumMod val="50000"/>
                  </a:schemeClr>
                </a:solidFill>
              </a:defRPr>
            </a:lvl2pPr>
            <a:lvl3pPr>
              <a:defRPr sz="2400">
                <a:solidFill>
                  <a:schemeClr val="bg1">
                    <a:lumMod val="50000"/>
                  </a:schemeClr>
                </a:solidFill>
              </a:defRPr>
            </a:lvl3pPr>
            <a:lvl4pPr>
              <a:defRPr sz="2000">
                <a:solidFill>
                  <a:schemeClr val="bg1">
                    <a:lumMod val="50000"/>
                  </a:schemeClr>
                </a:solidFill>
              </a:defRPr>
            </a:lvl4pPr>
            <a:lvl5pPr>
              <a:defRPr sz="2000">
                <a:solidFill>
                  <a:schemeClr val="bg1">
                    <a:lumMod val="50000"/>
                  </a:schemeClr>
                </a:solidFill>
              </a:defRPr>
            </a:lvl5pPr>
            <a:lvl6pPr>
              <a:defRPr sz="2000"/>
            </a:lvl6pPr>
            <a:lvl7pPr>
              <a:defRPr sz="2000"/>
            </a:lvl7pPr>
            <a:lvl8pPr>
              <a:defRPr sz="2000"/>
            </a:lvl8pPr>
            <a:lvl9pPr>
              <a:defRPr sz="2000"/>
            </a:lvl9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Klik om de modelstijlen te bewerken</a:t>
            </a:r>
          </a:p>
        </p:txBody>
      </p:sp>
    </p:spTree>
    <p:extLst>
      <p:ext uri="{BB962C8B-B14F-4D97-AF65-F5344CB8AC3E}">
        <p14:creationId xmlns:p14="http://schemas.microsoft.com/office/powerpoint/2010/main" val="428140795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
                                            <p:txEl>
                                              <p:pRg st="0" end="0"/>
                                            </p:txEl>
                                          </p:spTgt>
                                        </p:tgtEl>
                                        <p:attrNameLst>
                                          <p:attrName>style.visibility</p:attrName>
                                        </p:attrNameLst>
                                      </p:cBhvr>
                                      <p:to>
                                        <p:strVal val="visible"/>
                                      </p:to>
                                    </p:set>
                                    <p:animEffect transition="in" filter="fade">
                                      <p:cBhvr>
                                        <p:cTn id="31"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2">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3">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4">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5">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4" grpId="0" build="p">
        <p:tmplLst>
          <p:tmpl lvl="1">
            <p:tnLst>
              <p:par>
                <p:cTn presetID="10"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angepaste indeling">
    <p:spTree>
      <p:nvGrpSpPr>
        <p:cNvPr id="1" name=""/>
        <p:cNvGrpSpPr/>
        <p:nvPr/>
      </p:nvGrpSpPr>
      <p:grpSpPr>
        <a:xfrm>
          <a:off x="0" y="0"/>
          <a:ext cx="0" cy="0"/>
          <a:chOff x="0" y="0"/>
          <a:chExt cx="0" cy="0"/>
        </a:xfrm>
      </p:grpSpPr>
      <p:pic>
        <p:nvPicPr>
          <p:cNvPr id="3" name="Afbeelding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916002" y="1690688"/>
            <a:ext cx="8359996" cy="4938712"/>
          </a:xfrm>
          <a:prstGeom prst="rect">
            <a:avLst/>
          </a:prstGeom>
          <a:noFill/>
          <a:ln>
            <a:noFill/>
          </a:ln>
        </p:spPr>
      </p:pic>
      <p:sp>
        <p:nvSpPr>
          <p:cNvPr id="8" name="Titel 7"/>
          <p:cNvSpPr>
            <a:spLocks noGrp="1"/>
          </p:cNvSpPr>
          <p:nvPr>
            <p:ph type="title"/>
          </p:nvPr>
        </p:nvSpPr>
        <p:spPr/>
        <p:txBody>
          <a:bodyPr/>
          <a:lstStyle>
            <a:lvl1pPr algn="ctr">
              <a:defRPr/>
            </a:lvl1pPr>
          </a:lstStyle>
          <a:p>
            <a:r>
              <a:rPr lang="nl-NL" dirty="0" smtClean="0"/>
              <a:t>Klik om de stijl te bewerken</a:t>
            </a:r>
            <a:endParaRPr lang="nl-NL" dirty="0"/>
          </a:p>
        </p:txBody>
      </p:sp>
      <p:sp>
        <p:nvSpPr>
          <p:cNvPr id="11" name="Rechthoek 10"/>
          <p:cNvSpPr/>
          <p:nvPr userDrawn="1"/>
        </p:nvSpPr>
        <p:spPr>
          <a:xfrm>
            <a:off x="2900362" y="1976438"/>
            <a:ext cx="6376987" cy="398621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10" name="Tijdelijke aanduiding voor tekst 9"/>
          <p:cNvSpPr>
            <a:spLocks noGrp="1"/>
          </p:cNvSpPr>
          <p:nvPr>
            <p:ph type="body" sz="quarter" idx="10" hasCustomPrompt="1"/>
          </p:nvPr>
        </p:nvSpPr>
        <p:spPr>
          <a:xfrm>
            <a:off x="3039533" y="2120630"/>
            <a:ext cx="6143378" cy="3706238"/>
          </a:xfrm>
          <a:effectLst>
            <a:outerShdw blurRad="50800" dist="38100" dir="5400000" algn="t" rotWithShape="0">
              <a:prstClr val="black">
                <a:alpha val="40000"/>
              </a:prstClr>
            </a:outerShdw>
          </a:effectLst>
        </p:spPr>
        <p:txBody>
          <a:bodyPr/>
          <a:lstStyle>
            <a:lvl1pPr algn="l">
              <a:defRPr sz="2800">
                <a:solidFill>
                  <a:schemeClr val="bg1"/>
                </a:solidFill>
                <a:latin typeface="Monaco" panose="020B0509030404040204" pitchFamily="49" charset="0"/>
              </a:defRPr>
            </a:lvl1pPr>
          </a:lstStyle>
          <a:p>
            <a:pPr algn="l"/>
            <a:r>
              <a:rPr lang="nl-NL" sz="1800" b="0" dirty="0" smtClean="0">
                <a:solidFill>
                  <a:schemeClr val="bg1"/>
                </a:solidFill>
                <a:latin typeface="Monaco" panose="020B0509030404040204" pitchFamily="49" charset="0"/>
              </a:rPr>
              <a:t>Klik om de stijl te bewerken</a:t>
            </a:r>
            <a:endParaRPr lang="nl-NL" sz="1800" b="0" dirty="0">
              <a:solidFill>
                <a:schemeClr val="bg1"/>
              </a:solidFill>
              <a:latin typeface="Monaco" panose="020B0509030404040204" pitchFamily="49" charset="0"/>
            </a:endParaRPr>
          </a:p>
        </p:txBody>
      </p:sp>
    </p:spTree>
    <p:extLst>
      <p:ext uri="{BB962C8B-B14F-4D97-AF65-F5344CB8AC3E}">
        <p14:creationId xmlns:p14="http://schemas.microsoft.com/office/powerpoint/2010/main" val="228100992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par>
                          <p:cTn id="11" fill="hold">
                            <p:stCondLst>
                              <p:cond delay="500"/>
                            </p:stCondLst>
                            <p:childTnLst>
                              <p:par>
                                <p:cTn id="12" presetID="1" presetClass="entr" presetSubtype="0" fill="hold" grpId="0" nodeType="afterEffect">
                                  <p:stCondLst>
                                    <p:cond delay="0"/>
                                  </p:stCondLst>
                                  <p:iterate type="lt">
                                    <p:tmAbs val="10"/>
                                  </p:iterate>
                                  <p:childTnLst>
                                    <p:set>
                                      <p:cBhvr>
                                        <p:cTn id="13"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build="p">
        <p:tmplLst>
          <p:tmpl lvl="1">
            <p:tnLst>
              <p:par>
                <p:cTn presetID="1" presetClass="entr" presetSubtype="0" fill="hold" nodeType="afterEffect">
                  <p:stCondLst>
                    <p:cond delay="0"/>
                  </p:stCondLst>
                  <p:iterate type="lt">
                    <p:tmAbs val="10"/>
                  </p:iterate>
                  <p:childTnLst>
                    <p:set>
                      <p:cBhvr>
                        <p:cTn dur="1" fill="hold">
                          <p:stCondLst>
                            <p:cond delay="0"/>
                          </p:stCondLst>
                        </p:cTn>
                        <p:tgtEl>
                          <p:spTgt spid="10"/>
                        </p:tgtEl>
                        <p:attrNameLst>
                          <p:attrName>style.visibility</p:attrName>
                        </p:attrNameLst>
                      </p:cBhvr>
                      <p:to>
                        <p:strVal val="visible"/>
                      </p:to>
                    </p:se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example">
    <p:spTree>
      <p:nvGrpSpPr>
        <p:cNvPr id="1" name=""/>
        <p:cNvGrpSpPr/>
        <p:nvPr/>
      </p:nvGrpSpPr>
      <p:grpSpPr>
        <a:xfrm>
          <a:off x="0" y="0"/>
          <a:ext cx="0" cy="0"/>
          <a:chOff x="0" y="0"/>
          <a:chExt cx="0" cy="0"/>
        </a:xfrm>
      </p:grpSpPr>
      <p:pic>
        <p:nvPicPr>
          <p:cNvPr id="3" name="Afbeelding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60401" y="1690688"/>
            <a:ext cx="10913532" cy="7372674"/>
          </a:xfrm>
          <a:prstGeom prst="rect">
            <a:avLst/>
          </a:prstGeom>
          <a:noFill/>
          <a:ln>
            <a:noFill/>
          </a:ln>
        </p:spPr>
      </p:pic>
      <p:sp>
        <p:nvSpPr>
          <p:cNvPr id="8" name="Titel 7"/>
          <p:cNvSpPr>
            <a:spLocks noGrp="1"/>
          </p:cNvSpPr>
          <p:nvPr>
            <p:ph type="title"/>
          </p:nvPr>
        </p:nvSpPr>
        <p:spPr/>
        <p:txBody>
          <a:bodyPr/>
          <a:lstStyle>
            <a:lvl1pPr algn="ctr">
              <a:defRPr/>
            </a:lvl1pPr>
          </a:lstStyle>
          <a:p>
            <a:r>
              <a:rPr lang="nl-NL" dirty="0" smtClean="0"/>
              <a:t>Klik om de stijl te bewerken</a:t>
            </a:r>
            <a:endParaRPr lang="nl-NL" dirty="0"/>
          </a:p>
        </p:txBody>
      </p:sp>
      <p:sp>
        <p:nvSpPr>
          <p:cNvPr id="10" name="Tijdelijke aanduiding voor tekst 9"/>
          <p:cNvSpPr>
            <a:spLocks noGrp="1"/>
          </p:cNvSpPr>
          <p:nvPr>
            <p:ph type="body" sz="quarter" idx="10" hasCustomPrompt="1"/>
          </p:nvPr>
        </p:nvSpPr>
        <p:spPr>
          <a:xfrm>
            <a:off x="934380" y="2262849"/>
            <a:ext cx="10351687" cy="4239552"/>
          </a:xfrm>
          <a:effectLst/>
        </p:spPr>
        <p:txBody>
          <a:bodyPr/>
          <a:lstStyle>
            <a:lvl1pPr algn="l">
              <a:defRPr sz="2800">
                <a:solidFill>
                  <a:schemeClr val="bg1"/>
                </a:solidFill>
                <a:effectLst>
                  <a:outerShdw blurRad="50800" dist="38100" dir="5400000" algn="t" rotWithShape="0">
                    <a:prstClr val="black">
                      <a:alpha val="40000"/>
                    </a:prstClr>
                  </a:outerShdw>
                </a:effectLst>
                <a:latin typeface="Monaco" panose="020B0509030404040204" pitchFamily="49" charset="0"/>
              </a:defRPr>
            </a:lvl1pPr>
          </a:lstStyle>
          <a:p>
            <a:pPr algn="l"/>
            <a:r>
              <a:rPr lang="nl-NL" sz="1800" b="0" dirty="0" smtClean="0">
                <a:solidFill>
                  <a:schemeClr val="bg1"/>
                </a:solidFill>
                <a:latin typeface="Monaco" panose="020B0509030404040204" pitchFamily="49" charset="0"/>
              </a:rPr>
              <a:t>Klik om de stijl te bewerken</a:t>
            </a:r>
            <a:endParaRPr lang="nl-NL" sz="1800" b="0" dirty="0">
              <a:solidFill>
                <a:schemeClr val="bg1"/>
              </a:solidFill>
              <a:latin typeface="Monaco" panose="020B0509030404040204" pitchFamily="49" charset="0"/>
            </a:endParaRPr>
          </a:p>
        </p:txBody>
      </p:sp>
    </p:spTree>
    <p:extLst>
      <p:ext uri="{BB962C8B-B14F-4D97-AF65-F5344CB8AC3E}">
        <p14:creationId xmlns:p14="http://schemas.microsoft.com/office/powerpoint/2010/main" val="56085196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2500"/>
                                  </p:stCondLst>
                                  <p:iterate type="lt">
                                    <p:tmAbs val="500"/>
                                  </p:iterate>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 presetClass="entr" presetSubtype="0" fill="hold" nodeType="afterEffect">
                  <p:stCondLst>
                    <p:cond delay="2500"/>
                  </p:stCondLst>
                  <p:iterate type="lt">
                    <p:tmAbs val="500"/>
                  </p:iterate>
                  <p:childTnLst>
                    <p:set>
                      <p:cBhvr>
                        <p:cTn dur="1" fill="hold">
                          <p:stCondLst>
                            <p:cond delay="0"/>
                          </p:stCondLst>
                        </p:cTn>
                        <p:tgtEl>
                          <p:spTgt spid="10"/>
                        </p:tgtEl>
                        <p:attrNameLst>
                          <p:attrName>style.visibility</p:attrName>
                        </p:attrNameLst>
                      </p:cBhvr>
                      <p:to>
                        <p:strVal val="visible"/>
                      </p:to>
                    </p:se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lIns="0" rIns="0"/>
          <a:lstStyle>
            <a:lvl1pPr>
              <a:defRPr>
                <a:solidFill>
                  <a:schemeClr val="bg1">
                    <a:lumMod val="50000"/>
                  </a:schemeClr>
                </a:solidFill>
              </a:defRPr>
            </a:lvl1pPr>
          </a:lstStyle>
          <a:p>
            <a:r>
              <a:rPr lang="nl-NL" dirty="0" smtClean="0"/>
              <a:t>KLIK OM DE STIJL TE BEWERKEN</a:t>
            </a:r>
            <a:endParaRPr lang="en-US" dirty="0"/>
          </a:p>
        </p:txBody>
      </p:sp>
      <p:sp>
        <p:nvSpPr>
          <p:cNvPr id="3" name="Content Placeholder 2"/>
          <p:cNvSpPr>
            <a:spLocks noGrp="1"/>
          </p:cNvSpPr>
          <p:nvPr>
            <p:ph idx="1"/>
          </p:nvPr>
        </p:nvSpPr>
        <p:spPr/>
        <p:txBody>
          <a:bodyPr/>
          <a:lstStyle>
            <a:lvl1pPr marL="0" indent="0">
              <a:buFontTx/>
              <a:buNone/>
              <a:defRPr>
                <a:solidFill>
                  <a:schemeClr val="bg1">
                    <a:lumMod val="50000"/>
                  </a:schemeClr>
                </a:solidFill>
              </a:defRPr>
            </a:lvl1pPr>
            <a:lvl2pPr marL="457200" indent="0">
              <a:buFontTx/>
              <a:buNone/>
              <a:defRPr>
                <a:solidFill>
                  <a:schemeClr val="bg1">
                    <a:lumMod val="50000"/>
                  </a:schemeClr>
                </a:solidFill>
              </a:defRPr>
            </a:lvl2pPr>
            <a:lvl3pPr marL="914400" indent="0">
              <a:buFontTx/>
              <a:buNone/>
              <a:defRPr>
                <a:solidFill>
                  <a:schemeClr val="bg1">
                    <a:lumMod val="50000"/>
                  </a:schemeClr>
                </a:solidFill>
              </a:defRPr>
            </a:lvl3pPr>
            <a:lvl4pPr marL="1371600" indent="0">
              <a:buFontTx/>
              <a:buNone/>
              <a:defRPr>
                <a:solidFill>
                  <a:schemeClr val="bg1">
                    <a:lumMod val="50000"/>
                  </a:schemeClr>
                </a:solidFill>
              </a:defRPr>
            </a:lvl4pPr>
            <a:lvl5pPr marL="1828800" indent="0">
              <a:buFontTx/>
              <a:buNone/>
              <a:defRPr>
                <a:solidFill>
                  <a:schemeClr val="bg1">
                    <a:lumMod val="50000"/>
                  </a:schemeClr>
                </a:solidFill>
              </a:defRPr>
            </a:lvl5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Tree>
    <p:extLst>
      <p:ext uri="{BB962C8B-B14F-4D97-AF65-F5344CB8AC3E}">
        <p14:creationId xmlns:p14="http://schemas.microsoft.com/office/powerpoint/2010/main" val="1569172109"/>
      </p:ext>
    </p:extLst>
  </p:cSld>
  <p:clrMapOvr>
    <a:masterClrMapping/>
  </p:clrMapOvr>
  <p:transition spd="slow">
    <p:push/>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 top">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ctr">
              <a:defRPr/>
            </a:lvl1pPr>
          </a:lstStyle>
          <a:p>
            <a:r>
              <a:rPr lang="nl-NL" dirty="0" smtClean="0"/>
              <a:t>KLIK OM DE STIJL TE BEWERKEN</a:t>
            </a:r>
            <a:endParaRPr lang="en-US" dirty="0"/>
          </a:p>
        </p:txBody>
      </p:sp>
    </p:spTree>
    <p:extLst>
      <p:ext uri="{BB962C8B-B14F-4D97-AF65-F5344CB8AC3E}">
        <p14:creationId xmlns:p14="http://schemas.microsoft.com/office/powerpoint/2010/main" val="18373241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0" y="1709738"/>
            <a:ext cx="10515600" cy="2852737"/>
          </a:xfrm>
        </p:spPr>
        <p:txBody>
          <a:bodyPr lIns="0" anchor="b"/>
          <a:lstStyle>
            <a:lvl1pPr>
              <a:defRPr sz="6000"/>
            </a:lvl1pPr>
          </a:lstStyle>
          <a:p>
            <a:r>
              <a:rPr lang="nl-NL" dirty="0" smtClean="0"/>
              <a:t>KLIK OM DE STIJL TE BEWERKEN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smtClean="0"/>
              <a:t>Klik om de modelstijlen te bewerken</a:t>
            </a:r>
          </a:p>
        </p:txBody>
      </p:sp>
    </p:spTree>
    <p:extLst>
      <p:ext uri="{BB962C8B-B14F-4D97-AF65-F5344CB8AC3E}">
        <p14:creationId xmlns:p14="http://schemas.microsoft.com/office/powerpoint/2010/main" val="3299729781"/>
      </p:ext>
    </p:extLst>
  </p:cSld>
  <p:clrMapOvr>
    <a:masterClrMapping/>
  </p:clrMapOvr>
  <p:transition spd="slow">
    <p:push/>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lIns="0"/>
          <a:lstStyle>
            <a:lvl1pPr>
              <a:defRPr>
                <a:solidFill>
                  <a:schemeClr val="bg1">
                    <a:lumMod val="50000"/>
                  </a:schemeClr>
                </a:solidFill>
              </a:defRPr>
            </a:lvl1pPr>
          </a:lstStyle>
          <a:p>
            <a:r>
              <a:rPr lang="nl-NL" dirty="0" smtClean="0"/>
              <a:t>KLIK OM DE STIJL TE BEWERKEN</a:t>
            </a:r>
            <a:endParaRPr lang="en-US" dirty="0"/>
          </a:p>
        </p:txBody>
      </p:sp>
      <p:sp>
        <p:nvSpPr>
          <p:cNvPr id="3" name="Content Placeholder 2"/>
          <p:cNvSpPr>
            <a:spLocks noGrp="1"/>
          </p:cNvSpPr>
          <p:nvPr>
            <p:ph sz="half" idx="1"/>
          </p:nvPr>
        </p:nvSpPr>
        <p:spPr>
          <a:xfrm>
            <a:off x="838200" y="1825625"/>
            <a:ext cx="5181600" cy="4351338"/>
          </a:xfrm>
        </p:spPr>
        <p:txBody>
          <a:bodyPr/>
          <a:lstStyle>
            <a:lvl1pPr>
              <a:defRPr>
                <a:solidFill>
                  <a:schemeClr val="bg1">
                    <a:lumMod val="50000"/>
                  </a:schemeClr>
                </a:solidFill>
              </a:defRPr>
            </a:lvl1pPr>
            <a:lvl2pPr>
              <a:defRPr>
                <a:solidFill>
                  <a:schemeClr val="bg1">
                    <a:lumMod val="50000"/>
                  </a:schemeClr>
                </a:solidFill>
              </a:defRPr>
            </a:lvl2pPr>
            <a:lvl3pPr>
              <a:defRPr>
                <a:solidFill>
                  <a:schemeClr val="bg1">
                    <a:lumMod val="50000"/>
                  </a:schemeClr>
                </a:solidFill>
              </a:defRPr>
            </a:lvl3pPr>
            <a:lvl4pPr>
              <a:defRPr>
                <a:solidFill>
                  <a:schemeClr val="bg1">
                    <a:lumMod val="50000"/>
                  </a:schemeClr>
                </a:solidFill>
              </a:defRPr>
            </a:lvl4pPr>
            <a:lvl5pPr>
              <a:defRPr>
                <a:solidFill>
                  <a:schemeClr val="bg1">
                    <a:lumMod val="50000"/>
                  </a:schemeClr>
                </a:solidFill>
              </a:defRPr>
            </a:lvl5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lumMod val="50000"/>
                  </a:schemeClr>
                </a:solidFill>
              </a:defRPr>
            </a:lvl1pPr>
            <a:lvl2pPr>
              <a:defRPr>
                <a:solidFill>
                  <a:schemeClr val="bg1">
                    <a:lumMod val="50000"/>
                  </a:schemeClr>
                </a:solidFill>
              </a:defRPr>
            </a:lvl2pPr>
            <a:lvl3pPr>
              <a:defRPr>
                <a:solidFill>
                  <a:schemeClr val="bg1">
                    <a:lumMod val="50000"/>
                  </a:schemeClr>
                </a:solidFill>
              </a:defRPr>
            </a:lvl3pPr>
            <a:lvl4pPr>
              <a:defRPr>
                <a:solidFill>
                  <a:schemeClr val="bg1">
                    <a:lumMod val="50000"/>
                  </a:schemeClr>
                </a:solidFill>
              </a:defRPr>
            </a:lvl4pPr>
            <a:lvl5pPr>
              <a:defRPr>
                <a:solidFill>
                  <a:schemeClr val="bg1">
                    <a:lumMod val="50000"/>
                  </a:schemeClr>
                </a:solidFill>
              </a:defRPr>
            </a:lvl5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Tree>
    <p:extLst>
      <p:ext uri="{BB962C8B-B14F-4D97-AF65-F5344CB8AC3E}">
        <p14:creationId xmlns:p14="http://schemas.microsoft.com/office/powerpoint/2010/main" val="2543148939"/>
      </p:ext>
    </p:extLst>
  </p:cSld>
  <p:clrMapOvr>
    <a:masterClrMapping/>
  </p:clrMapOvr>
  <p:transition spd="slow">
    <p:push/>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1_Inhoud van twe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lIns="0"/>
          <a:lstStyle>
            <a:lvl1pPr>
              <a:defRPr>
                <a:solidFill>
                  <a:schemeClr val="bg1">
                    <a:lumMod val="50000"/>
                  </a:schemeClr>
                </a:solidFill>
              </a:defRPr>
            </a:lvl1pPr>
          </a:lstStyle>
          <a:p>
            <a:r>
              <a:rPr lang="nl-NL" dirty="0" smtClean="0"/>
              <a:t>KLIK OM DE STIJL TE BEWERKEN</a:t>
            </a:r>
            <a:endParaRPr lang="en-US" dirty="0"/>
          </a:p>
        </p:txBody>
      </p:sp>
      <p:sp>
        <p:nvSpPr>
          <p:cNvPr id="3" name="Content Placeholder 2"/>
          <p:cNvSpPr>
            <a:spLocks noGrp="1"/>
          </p:cNvSpPr>
          <p:nvPr>
            <p:ph sz="half" idx="1"/>
          </p:nvPr>
        </p:nvSpPr>
        <p:spPr>
          <a:xfrm>
            <a:off x="838200" y="1825625"/>
            <a:ext cx="5181600" cy="4351338"/>
          </a:xfrm>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
        <p:nvSpPr>
          <p:cNvPr id="4" name="Content Placeholder 3"/>
          <p:cNvSpPr>
            <a:spLocks noGrp="1"/>
          </p:cNvSpPr>
          <p:nvPr>
            <p:ph sz="half" idx="2"/>
          </p:nvPr>
        </p:nvSpPr>
        <p:spPr>
          <a:xfrm>
            <a:off x="6172200" y="1825625"/>
            <a:ext cx="5181600" cy="4351338"/>
          </a:xfrm>
        </p:spPr>
        <p:txBody>
          <a:bodyPr/>
          <a:lstStyle>
            <a:lvl1pPr>
              <a:defRPr>
                <a:solidFill>
                  <a:schemeClr val="accent5"/>
                </a:solidFill>
              </a:defRPr>
            </a:lvl1pPr>
            <a:lvl2pPr>
              <a:defRPr>
                <a:solidFill>
                  <a:schemeClr val="accent5"/>
                </a:solidFill>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Tree>
    <p:extLst>
      <p:ext uri="{BB962C8B-B14F-4D97-AF65-F5344CB8AC3E}">
        <p14:creationId xmlns:p14="http://schemas.microsoft.com/office/powerpoint/2010/main" val="1455912869"/>
      </p:ext>
    </p:extLst>
  </p:cSld>
  <p:clrMapOvr>
    <a:masterClrMapping/>
  </p:clrMapOvr>
  <p:transition spd="slow">
    <p:push/>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1325563"/>
          </a:xfrm>
        </p:spPr>
        <p:txBody>
          <a:bodyPr lIns="0"/>
          <a:lstStyle/>
          <a:p>
            <a:r>
              <a:rPr lang="nl-NL" dirty="0" smtClean="0"/>
              <a:t>KLIK OM DE STIJL TE BEWERKEN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Content Placeholder 3"/>
          <p:cNvSpPr>
            <a:spLocks noGrp="1"/>
          </p:cNvSpPr>
          <p:nvPr>
            <p:ph sz="half" idx="2"/>
          </p:nvPr>
        </p:nvSpPr>
        <p:spPr>
          <a:xfrm>
            <a:off x="839788" y="2505075"/>
            <a:ext cx="5157787" cy="3684588"/>
          </a:xfrm>
        </p:spPr>
        <p:txBody>
          <a:body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smtClean="0"/>
              <a:t>Klik om de modelstijlen te bewerken</a:t>
            </a:r>
          </a:p>
        </p:txBody>
      </p:sp>
      <p:sp>
        <p:nvSpPr>
          <p:cNvPr id="6" name="Content Placeholder 5"/>
          <p:cNvSpPr>
            <a:spLocks noGrp="1"/>
          </p:cNvSpPr>
          <p:nvPr>
            <p:ph sz="quarter" idx="4"/>
          </p:nvPr>
        </p:nvSpPr>
        <p:spPr>
          <a:xfrm>
            <a:off x="6172200" y="2505075"/>
            <a:ext cx="5183188" cy="368458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Tree>
    <p:extLst>
      <p:ext uri="{BB962C8B-B14F-4D97-AF65-F5344CB8AC3E}">
        <p14:creationId xmlns:p14="http://schemas.microsoft.com/office/powerpoint/2010/main" val="920000298"/>
      </p:ext>
    </p:extLst>
  </p:cSld>
  <p:clrMapOvr>
    <a:masterClrMapping/>
  </p:clrMapOvr>
  <p:transition spd="slow">
    <p:push/>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2_Vergelijkin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1325563"/>
          </a:xfrm>
        </p:spPr>
        <p:txBody>
          <a:bodyPr lIns="0"/>
          <a:lstStyle/>
          <a:p>
            <a:r>
              <a:rPr lang="nl-NL" dirty="0" smtClean="0"/>
              <a:t>KLIK OM DE STIJL TE BEWERKEN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smtClean="0"/>
              <a:t>Klik om de modelstijlen te bewerken</a:t>
            </a:r>
          </a:p>
        </p:txBody>
      </p:sp>
      <p:sp>
        <p:nvSpPr>
          <p:cNvPr id="4" name="Content Placeholder 3"/>
          <p:cNvSpPr>
            <a:spLocks noGrp="1"/>
          </p:cNvSpPr>
          <p:nvPr>
            <p:ph sz="half" idx="2"/>
          </p:nvPr>
        </p:nvSpPr>
        <p:spPr>
          <a:xfrm>
            <a:off x="839788" y="2505075"/>
            <a:ext cx="5157787" cy="3684588"/>
          </a:xfrm>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smtClean="0"/>
              <a:t>Klik om de modelstijlen te bewerken</a:t>
            </a:r>
          </a:p>
        </p:txBody>
      </p:sp>
      <p:sp>
        <p:nvSpPr>
          <p:cNvPr id="6" name="Content Placeholder 5"/>
          <p:cNvSpPr>
            <a:spLocks noGrp="1"/>
          </p:cNvSpPr>
          <p:nvPr>
            <p:ph sz="quarter" idx="4"/>
          </p:nvPr>
        </p:nvSpPr>
        <p:spPr>
          <a:xfrm>
            <a:off x="6172200" y="2505075"/>
            <a:ext cx="5183188" cy="3684588"/>
          </a:xfrm>
        </p:spPr>
        <p:txBody>
          <a:bodyPr/>
          <a:lstStyle>
            <a:lvl1pPr>
              <a:defRPr>
                <a:solidFill>
                  <a:schemeClr val="accent5"/>
                </a:solidFill>
              </a:defRPr>
            </a:lvl1pPr>
            <a:lvl2pPr>
              <a:defRPr>
                <a:solidFill>
                  <a:schemeClr val="accent5"/>
                </a:solidFill>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Tree>
    <p:extLst>
      <p:ext uri="{BB962C8B-B14F-4D97-AF65-F5344CB8AC3E}">
        <p14:creationId xmlns:p14="http://schemas.microsoft.com/office/powerpoint/2010/main" val="2913665113"/>
      </p:ext>
    </p:extLst>
  </p:cSld>
  <p:clrMapOvr>
    <a:masterClrMapping/>
  </p:clrMapOvr>
  <p:transition spd="slow">
    <p:push/>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Vergelijkin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1325563"/>
          </a:xfrm>
        </p:spPr>
        <p:txBody>
          <a:bodyPr/>
          <a:lstStyle/>
          <a:p>
            <a:r>
              <a:rPr lang="nl-NL" dirty="0" smtClean="0"/>
              <a:t>KLIK OM DE STIJL TE BEWERKEN</a:t>
            </a:r>
            <a:endParaRPr lang="en-US" dirty="0"/>
          </a:p>
        </p:txBody>
      </p:sp>
      <p:sp>
        <p:nvSpPr>
          <p:cNvPr id="3" name="Text Placeholder 2"/>
          <p:cNvSpPr>
            <a:spLocks noGrp="1"/>
          </p:cNvSpPr>
          <p:nvPr>
            <p:ph type="body" idx="1"/>
          </p:nvPr>
        </p:nvSpPr>
        <p:spPr>
          <a:xfrm>
            <a:off x="839788" y="1681163"/>
            <a:ext cx="3388439" cy="823912"/>
          </a:xfrm>
        </p:spPr>
        <p:txBody>
          <a:bodyPr anchor="b"/>
          <a:lstStyle>
            <a:lvl1pPr marL="0" indent="0">
              <a:buFont typeface="Arial" panose="020B0604020202020204" pitchFamily="34" charset="0"/>
              <a:buNone/>
              <a:defRPr sz="2400" b="1">
                <a:solidFill>
                  <a:schemeClr val="bg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smtClean="0"/>
              <a:t>Klik om de modelstijlen te bewerken</a:t>
            </a:r>
          </a:p>
        </p:txBody>
      </p:sp>
      <p:sp>
        <p:nvSpPr>
          <p:cNvPr id="4" name="Content Placeholder 3"/>
          <p:cNvSpPr>
            <a:spLocks noGrp="1"/>
          </p:cNvSpPr>
          <p:nvPr>
            <p:ph sz="half" idx="2"/>
          </p:nvPr>
        </p:nvSpPr>
        <p:spPr>
          <a:xfrm>
            <a:off x="839788" y="2505075"/>
            <a:ext cx="3388439" cy="3684588"/>
          </a:xfrm>
        </p:spPr>
        <p:txBody>
          <a:bodyPr>
            <a:normAutofit/>
          </a:bodyPr>
          <a:lstStyle>
            <a:lvl1pPr marL="0" indent="0">
              <a:buFont typeface="Arial" panose="020B0604020202020204" pitchFamily="34" charset="0"/>
              <a:buNone/>
              <a:defRPr sz="2400">
                <a:solidFill>
                  <a:schemeClr val="bg1">
                    <a:lumMod val="50000"/>
                  </a:schemeClr>
                </a:solidFill>
              </a:defRPr>
            </a:lvl1pPr>
            <a:lvl2pPr marL="457200" indent="0">
              <a:buFont typeface="Arial" panose="020B0604020202020204" pitchFamily="34" charset="0"/>
              <a:buNone/>
              <a:defRPr sz="2000">
                <a:solidFill>
                  <a:schemeClr val="bg1">
                    <a:lumMod val="50000"/>
                  </a:schemeClr>
                </a:solidFill>
              </a:defRPr>
            </a:lvl2pPr>
            <a:lvl3pPr marL="914400" indent="0">
              <a:buFont typeface="Arial" panose="020B0604020202020204" pitchFamily="34" charset="0"/>
              <a:buNone/>
              <a:defRPr sz="1800">
                <a:solidFill>
                  <a:schemeClr val="bg1">
                    <a:lumMod val="50000"/>
                  </a:schemeClr>
                </a:solidFill>
              </a:defRPr>
            </a:lvl3pPr>
            <a:lvl4pPr marL="1371600" indent="0">
              <a:buFont typeface="Arial" panose="020B0604020202020204" pitchFamily="34" charset="0"/>
              <a:buNone/>
              <a:defRPr sz="1600">
                <a:solidFill>
                  <a:schemeClr val="bg1">
                    <a:lumMod val="50000"/>
                  </a:schemeClr>
                </a:solidFill>
              </a:defRPr>
            </a:lvl4pPr>
            <a:lvl5pPr marL="1828800" indent="0">
              <a:buFont typeface="Arial" panose="020B0604020202020204" pitchFamily="34" charset="0"/>
              <a:buNone/>
              <a:defRPr sz="1600">
                <a:solidFill>
                  <a:schemeClr val="bg1">
                    <a:lumMod val="50000"/>
                  </a:schemeClr>
                </a:solidFill>
              </a:defRPr>
            </a:lvl5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
        <p:nvSpPr>
          <p:cNvPr id="5" name="Text Placeholder 4"/>
          <p:cNvSpPr>
            <a:spLocks noGrp="1"/>
          </p:cNvSpPr>
          <p:nvPr>
            <p:ph type="body" sz="quarter" idx="3"/>
          </p:nvPr>
        </p:nvSpPr>
        <p:spPr>
          <a:xfrm>
            <a:off x="4386680" y="1681163"/>
            <a:ext cx="3405127" cy="823912"/>
          </a:xfrm>
        </p:spPr>
        <p:txBody>
          <a:bodyPr anchor="b"/>
          <a:lstStyle>
            <a:lvl1pPr marL="0" indent="0">
              <a:buFont typeface="Arial" panose="020B0604020202020204" pitchFamily="34" charset="0"/>
              <a:buNone/>
              <a:defRPr sz="2400" b="1">
                <a:solidFill>
                  <a:schemeClr val="bg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smtClean="0"/>
              <a:t>Klik om de modelstijlen te bewerken</a:t>
            </a:r>
          </a:p>
        </p:txBody>
      </p:sp>
      <p:sp>
        <p:nvSpPr>
          <p:cNvPr id="6" name="Content Placeholder 5"/>
          <p:cNvSpPr>
            <a:spLocks noGrp="1"/>
          </p:cNvSpPr>
          <p:nvPr>
            <p:ph sz="quarter" idx="4"/>
          </p:nvPr>
        </p:nvSpPr>
        <p:spPr>
          <a:xfrm>
            <a:off x="4386680" y="2505075"/>
            <a:ext cx="3405127" cy="3684588"/>
          </a:xfrm>
        </p:spPr>
        <p:txBody>
          <a:bodyPr>
            <a:normAutofit/>
          </a:bodyPr>
          <a:lstStyle>
            <a:lvl1pPr marL="0" indent="0">
              <a:buFont typeface="Arial" panose="020B0604020202020204" pitchFamily="34" charset="0"/>
              <a:buNone/>
              <a:defRPr sz="2400">
                <a:solidFill>
                  <a:schemeClr val="bg1">
                    <a:lumMod val="50000"/>
                  </a:schemeClr>
                </a:solidFill>
              </a:defRPr>
            </a:lvl1pPr>
            <a:lvl2pPr marL="457200" indent="0">
              <a:buFont typeface="Arial" panose="020B0604020202020204" pitchFamily="34" charset="0"/>
              <a:buNone/>
              <a:defRPr sz="2000">
                <a:solidFill>
                  <a:schemeClr val="bg1">
                    <a:lumMod val="50000"/>
                  </a:schemeClr>
                </a:solidFill>
              </a:defRPr>
            </a:lvl2pPr>
            <a:lvl3pPr marL="914400" indent="0">
              <a:buFont typeface="Arial" panose="020B0604020202020204" pitchFamily="34" charset="0"/>
              <a:buNone/>
              <a:defRPr sz="1800">
                <a:solidFill>
                  <a:schemeClr val="bg1">
                    <a:lumMod val="50000"/>
                  </a:schemeClr>
                </a:solidFill>
              </a:defRPr>
            </a:lvl3pPr>
            <a:lvl4pPr marL="1371600" indent="0">
              <a:buFont typeface="Arial" panose="020B0604020202020204" pitchFamily="34" charset="0"/>
              <a:buNone/>
              <a:defRPr sz="1600">
                <a:solidFill>
                  <a:schemeClr val="bg1">
                    <a:lumMod val="50000"/>
                  </a:schemeClr>
                </a:solidFill>
              </a:defRPr>
            </a:lvl4pPr>
            <a:lvl5pPr marL="1828800" indent="0">
              <a:buFont typeface="Arial" panose="020B0604020202020204" pitchFamily="34" charset="0"/>
              <a:buNone/>
              <a:defRPr sz="1600">
                <a:solidFill>
                  <a:schemeClr val="bg1">
                    <a:lumMod val="50000"/>
                  </a:schemeClr>
                </a:solidFill>
              </a:defRPr>
            </a:lvl5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
        <p:nvSpPr>
          <p:cNvPr id="7" name="Text Placeholder 4"/>
          <p:cNvSpPr>
            <a:spLocks noGrp="1"/>
          </p:cNvSpPr>
          <p:nvPr>
            <p:ph type="body" sz="quarter" idx="10"/>
          </p:nvPr>
        </p:nvSpPr>
        <p:spPr>
          <a:xfrm>
            <a:off x="7950261" y="1681163"/>
            <a:ext cx="3405127" cy="823912"/>
          </a:xfrm>
        </p:spPr>
        <p:txBody>
          <a:bodyPr anchor="b"/>
          <a:lstStyle>
            <a:lvl1pPr marL="0" indent="0">
              <a:buFont typeface="Arial" panose="020B0604020202020204" pitchFamily="34" charset="0"/>
              <a:buNone/>
              <a:defRPr sz="2400" b="1">
                <a:solidFill>
                  <a:schemeClr val="bg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smtClean="0"/>
              <a:t>Klik om de modelstijlen te bewerken</a:t>
            </a:r>
          </a:p>
        </p:txBody>
      </p:sp>
      <p:sp>
        <p:nvSpPr>
          <p:cNvPr id="8" name="Content Placeholder 5"/>
          <p:cNvSpPr>
            <a:spLocks noGrp="1"/>
          </p:cNvSpPr>
          <p:nvPr>
            <p:ph sz="quarter" idx="11"/>
          </p:nvPr>
        </p:nvSpPr>
        <p:spPr>
          <a:xfrm>
            <a:off x="7950261" y="2505075"/>
            <a:ext cx="3405127" cy="3684588"/>
          </a:xfrm>
        </p:spPr>
        <p:txBody>
          <a:bodyPr>
            <a:normAutofit/>
          </a:bodyPr>
          <a:lstStyle>
            <a:lvl1pPr marL="0" indent="0">
              <a:buFont typeface="Arial" panose="020B0604020202020204" pitchFamily="34" charset="0"/>
              <a:buNone/>
              <a:defRPr sz="2400">
                <a:solidFill>
                  <a:schemeClr val="bg1">
                    <a:lumMod val="50000"/>
                  </a:schemeClr>
                </a:solidFill>
              </a:defRPr>
            </a:lvl1pPr>
            <a:lvl2pPr marL="457200" indent="0">
              <a:buFont typeface="Arial" panose="020B0604020202020204" pitchFamily="34" charset="0"/>
              <a:buNone/>
              <a:defRPr sz="2000">
                <a:solidFill>
                  <a:schemeClr val="bg1">
                    <a:lumMod val="50000"/>
                  </a:schemeClr>
                </a:solidFill>
              </a:defRPr>
            </a:lvl2pPr>
            <a:lvl3pPr marL="914400" indent="0">
              <a:buFont typeface="Arial" panose="020B0604020202020204" pitchFamily="34" charset="0"/>
              <a:buNone/>
              <a:defRPr sz="1800">
                <a:solidFill>
                  <a:schemeClr val="bg1">
                    <a:lumMod val="50000"/>
                  </a:schemeClr>
                </a:solidFill>
              </a:defRPr>
            </a:lvl3pPr>
            <a:lvl4pPr marL="1371600" indent="0">
              <a:buFont typeface="Arial" panose="020B0604020202020204" pitchFamily="34" charset="0"/>
              <a:buNone/>
              <a:defRPr sz="1600">
                <a:solidFill>
                  <a:schemeClr val="bg1">
                    <a:lumMod val="50000"/>
                  </a:schemeClr>
                </a:solidFill>
              </a:defRPr>
            </a:lvl4pPr>
            <a:lvl5pPr marL="1828800" indent="0">
              <a:buFont typeface="Arial" panose="020B0604020202020204" pitchFamily="34" charset="0"/>
              <a:buNone/>
              <a:defRPr sz="1600">
                <a:solidFill>
                  <a:schemeClr val="bg1">
                    <a:lumMod val="50000"/>
                  </a:schemeClr>
                </a:solidFill>
              </a:defRPr>
            </a:lvl5p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Tree>
    <p:extLst>
      <p:ext uri="{BB962C8B-B14F-4D97-AF65-F5344CB8AC3E}">
        <p14:creationId xmlns:p14="http://schemas.microsoft.com/office/powerpoint/2010/main" val="120189990"/>
      </p:ext>
    </p:extLst>
  </p:cSld>
  <p:clrMapOvr>
    <a:masterClrMapping/>
  </p:clrMapOvr>
  <p:transition spd="slow">
    <p:push/>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dirty="0" smtClean="0"/>
              <a:t>KLIK OM DE STIJL TE BEWERKEN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dirty="0" smtClean="0"/>
              <a:t>Klik om de modelstijlen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en-US" dirty="0"/>
          </a:p>
        </p:txBody>
      </p:sp>
    </p:spTree>
    <p:extLst>
      <p:ext uri="{BB962C8B-B14F-4D97-AF65-F5344CB8AC3E}">
        <p14:creationId xmlns:p14="http://schemas.microsoft.com/office/powerpoint/2010/main" val="242283661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705" r:id="rId3"/>
    <p:sldLayoutId id="2147483699" r:id="rId4"/>
    <p:sldLayoutId id="2147483700" r:id="rId5"/>
    <p:sldLayoutId id="2147483712" r:id="rId6"/>
    <p:sldLayoutId id="2147483701" r:id="rId7"/>
    <p:sldLayoutId id="2147483713" r:id="rId8"/>
    <p:sldLayoutId id="2147483711" r:id="rId9"/>
    <p:sldLayoutId id="2147483702" r:id="rId10"/>
    <p:sldLayoutId id="2147483707" r:id="rId11"/>
    <p:sldLayoutId id="2147483703" r:id="rId12"/>
    <p:sldLayoutId id="2147483706" r:id="rId13"/>
    <p:sldLayoutId id="2147483704" r:id="rId14"/>
    <p:sldLayoutId id="2147483708" r:id="rId15"/>
    <p:sldLayoutId id="2147483710" r:id="rId16"/>
  </p:sldLayoutIdLst>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txStyles>
    <p:titleStyle>
      <a:lvl1pPr algn="l" defTabSz="914400" rtl="0" eaLnBrk="1" latinLnBrk="0" hangingPunct="1">
        <a:lnSpc>
          <a:spcPct val="90000"/>
        </a:lnSpc>
        <a:spcBef>
          <a:spcPct val="0"/>
        </a:spcBef>
        <a:buNone/>
        <a:defRPr sz="6600" b="1" kern="1200">
          <a:solidFill>
            <a:schemeClr val="bg1">
              <a:lumMod val="50000"/>
            </a:schemeClr>
          </a:solidFill>
          <a:latin typeface="Journey" panose="02000603000000000000" pitchFamily="2" charset="0"/>
          <a:ea typeface="Journey" panose="02000603000000000000" pitchFamily="2" charset="0"/>
          <a:cs typeface="+mj-cs"/>
        </a:defRPr>
      </a:lvl1pPr>
    </p:titleStyle>
    <p:bodyStyle>
      <a:lvl1pPr marL="0" indent="0" algn="l" defTabSz="914400" rtl="0" eaLnBrk="1" latinLnBrk="0" hangingPunct="1">
        <a:lnSpc>
          <a:spcPct val="90000"/>
        </a:lnSpc>
        <a:spcBef>
          <a:spcPts val="1000"/>
        </a:spcBef>
        <a:buFontTx/>
        <a:buNone/>
        <a:defRPr sz="2800" kern="1200">
          <a:solidFill>
            <a:schemeClr val="bg1">
              <a:lumMod val="50000"/>
            </a:schemeClr>
          </a:solidFill>
          <a:latin typeface="+mn-lt"/>
          <a:ea typeface="+mn-ea"/>
          <a:cs typeface="+mn-cs"/>
        </a:defRPr>
      </a:lvl1pPr>
      <a:lvl2pPr marL="457200" indent="0" algn="l" defTabSz="914400" rtl="0" eaLnBrk="1" latinLnBrk="0" hangingPunct="1">
        <a:lnSpc>
          <a:spcPct val="90000"/>
        </a:lnSpc>
        <a:spcBef>
          <a:spcPts val="500"/>
        </a:spcBef>
        <a:buFontTx/>
        <a:buNone/>
        <a:defRPr sz="2400" kern="1200">
          <a:solidFill>
            <a:schemeClr val="bg1">
              <a:lumMod val="50000"/>
            </a:schemeClr>
          </a:solidFill>
          <a:latin typeface="+mn-lt"/>
          <a:ea typeface="+mn-ea"/>
          <a:cs typeface="+mn-cs"/>
        </a:defRPr>
      </a:lvl2pPr>
      <a:lvl3pPr marL="914400" indent="0" algn="l" defTabSz="914400" rtl="0" eaLnBrk="1" latinLnBrk="0" hangingPunct="1">
        <a:lnSpc>
          <a:spcPct val="90000"/>
        </a:lnSpc>
        <a:spcBef>
          <a:spcPts val="500"/>
        </a:spcBef>
        <a:buFontTx/>
        <a:buNone/>
        <a:defRPr sz="2000" kern="1200">
          <a:solidFill>
            <a:schemeClr val="bg1">
              <a:lumMod val="50000"/>
            </a:schemeClr>
          </a:solidFill>
          <a:latin typeface="+mn-lt"/>
          <a:ea typeface="+mn-ea"/>
          <a:cs typeface="+mn-cs"/>
        </a:defRPr>
      </a:lvl3pPr>
      <a:lvl4pPr marL="1371600" indent="0" algn="l" defTabSz="914400" rtl="0" eaLnBrk="1" latinLnBrk="0" hangingPunct="1">
        <a:lnSpc>
          <a:spcPct val="90000"/>
        </a:lnSpc>
        <a:spcBef>
          <a:spcPts val="500"/>
        </a:spcBef>
        <a:buFontTx/>
        <a:buNone/>
        <a:defRPr sz="1800" kern="1200">
          <a:solidFill>
            <a:schemeClr val="bg1">
              <a:lumMod val="50000"/>
            </a:schemeClr>
          </a:solidFill>
          <a:latin typeface="+mn-lt"/>
          <a:ea typeface="+mn-ea"/>
          <a:cs typeface="+mn-cs"/>
        </a:defRPr>
      </a:lvl4pPr>
      <a:lvl5pPr marL="1828800" indent="0" algn="l" defTabSz="914400" rtl="0" eaLnBrk="1" latinLnBrk="0" hangingPunct="1">
        <a:lnSpc>
          <a:spcPct val="90000"/>
        </a:lnSpc>
        <a:spcBef>
          <a:spcPts val="500"/>
        </a:spcBef>
        <a:buFontTx/>
        <a:buNone/>
        <a:defRPr sz="1800" kern="1200">
          <a:solidFill>
            <a:schemeClr val="bg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2" Type="http://schemas.openxmlformats.org/officeDocument/2006/relationships/hyperlink" Target="http://plnkr.co/edit/IdQYDLPbT8QHwOdzKpZL?p=preview" TargetMode="External"/><Relationship Id="rId1" Type="http://schemas.openxmlformats.org/officeDocument/2006/relationships/slideLayout" Target="../slideLayouts/slideLayout10.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1.xml.rels><?xml version="1.0" encoding="UTF-8" standalone="yes"?>
<Relationships xmlns="http://schemas.openxmlformats.org/package/2006/relationships"><Relationship Id="rId2" Type="http://schemas.openxmlformats.org/officeDocument/2006/relationships/hyperlink" Target="http://plnkr.co/edit/Qv867Jk7bacjWfdUppX8?p=preview" TargetMode="External"/><Relationship Id="rId1" Type="http://schemas.openxmlformats.org/officeDocument/2006/relationships/slideLayout" Target="../slideLayouts/slideLayout10.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4.xml.rels><?xml version="1.0" encoding="UTF-8" standalone="yes"?>
<Relationships xmlns="http://schemas.openxmlformats.org/package/2006/relationships"><Relationship Id="rId2" Type="http://schemas.openxmlformats.org/officeDocument/2006/relationships/hyperlink" Target="http://plnkr.co/edit/O0gkiKM8JbQetIrPNpOu?p=preview" TargetMode="External"/><Relationship Id="rId1" Type="http://schemas.openxmlformats.org/officeDocument/2006/relationships/slideLayout" Target="../slideLayouts/slideLayout10.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0.xml.rels><?xml version="1.0" encoding="UTF-8" standalone="yes"?>
<Relationships xmlns="http://schemas.openxmlformats.org/package/2006/relationships"><Relationship Id="rId2" Type="http://schemas.openxmlformats.org/officeDocument/2006/relationships/hyperlink" Target="http://plnkr.co/edit/renZBBDQU5HfbfWvfDb2?p=preview" TargetMode="External"/><Relationship Id="rId1" Type="http://schemas.openxmlformats.org/officeDocument/2006/relationships/slideLayout" Target="../slideLayouts/slideLayout1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25.jpg"/><Relationship Id="rId5" Type="http://schemas.openxmlformats.org/officeDocument/2006/relationships/image" Target="../media/image22.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3.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jpeg"/><Relationship Id="rId1" Type="http://schemas.openxmlformats.org/officeDocument/2006/relationships/slideLayout" Target="../slideLayouts/slideLayout10.xml"/><Relationship Id="rId4" Type="http://schemas.openxmlformats.org/officeDocument/2006/relationships/image" Target="../media/image34.png"/></Relationships>
</file>

<file path=ppt/slides/_rels/slide2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hyperlink" Target="http://plnkr.co/edit/BG1owEQajGeTnbtBd1ji?p=preview" TargetMode="External"/><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59.xml.rels><?xml version="1.0" encoding="UTF-8" standalone="yes"?>
<Relationships xmlns="http://schemas.openxmlformats.org/package/2006/relationships"><Relationship Id="rId2" Type="http://schemas.openxmlformats.org/officeDocument/2006/relationships/hyperlink" Target="http://plnkr.co/edit/ztsWzOKSF4GI6jYukcTw?p=preview" TargetMode="Externa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0.xml"/><Relationship Id="rId5" Type="http://schemas.openxmlformats.org/officeDocument/2006/relationships/image" Target="../media/image7.png"/><Relationship Id="rId4" Type="http://schemas.openxmlformats.org/officeDocument/2006/relationships/image" Target="../media/image6.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2" Type="http://schemas.openxmlformats.org/officeDocument/2006/relationships/hyperlink" Target="http://plnkr.co/edit/OnTLZGAi7O3NKWLrMHnB?p=preview" TargetMode="External"/><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2" Type="http://schemas.openxmlformats.org/officeDocument/2006/relationships/hyperlink" Target="http://plnkr.co/edit/furoLAe7Y8vVfrTDJ23Q?p=preview" TargetMode="External"/><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hyperlink" Target="http://plnkr.co/edit/yTiuPyqN0B4yrTGUvUNT?p=preview" TargetMode="External"/><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2" Type="http://schemas.openxmlformats.org/officeDocument/2006/relationships/hyperlink" Target="http://plnkr.co/edit/yTiuPyqN0B4yrTGUvUNT?p=preview" TargetMode="External"/><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3" Type="http://schemas.openxmlformats.org/officeDocument/2006/relationships/hyperlink" Target="presentatie-bestanden/viewport-correct/index.html"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presentatie-bestanden/viewport-incorrect/index.html" TargetMode="Externa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91.xml.rels><?xml version="1.0" encoding="UTF-8" standalone="yes"?>
<Relationships xmlns="http://schemas.openxmlformats.org/package/2006/relationships"><Relationship Id="rId2" Type="http://schemas.openxmlformats.org/officeDocument/2006/relationships/hyperlink" Target="http://plnkr.co/edit/5m9XEN7AbDBQZKpDP6wA?p=preview" TargetMode="External"/><Relationship Id="rId1" Type="http://schemas.openxmlformats.org/officeDocument/2006/relationships/slideLayout" Target="../slideLayouts/slideLayout10.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hyperlink" Target="http://plnkr.co/edit/psi5ZPWt13Xq2qUfPonu?p=preview" TargetMode="External"/><Relationship Id="rId1" Type="http://schemas.openxmlformats.org/officeDocument/2006/relationships/slideLayout" Target="../slideLayouts/slideLayout10.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9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8.xml.rels><?xml version="1.0" encoding="UTF-8" standalone="yes"?>
<Relationships xmlns="http://schemas.openxmlformats.org/package/2006/relationships"><Relationship Id="rId2" Type="http://schemas.openxmlformats.org/officeDocument/2006/relationships/hyperlink" Target="http://plnkr.co/edit/1rOuHIRqVcA5Q918qmIl?p=preview" TargetMode="External"/><Relationship Id="rId1" Type="http://schemas.openxmlformats.org/officeDocument/2006/relationships/slideLayout" Target="../slideLayouts/slideLayout10.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4" hidden="1"/>
          <p:cNvSpPr txBox="1">
            <a:spLocks/>
          </p:cNvSpPr>
          <p:nvPr/>
        </p:nvSpPr>
        <p:spPr>
          <a:xfrm>
            <a:off x="7705290" y="355947"/>
            <a:ext cx="2042554"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nl-NL" sz="11500" dirty="0" smtClean="0">
                <a:solidFill>
                  <a:srgbClr val="3A8EC4"/>
                </a:solidFill>
              </a:rPr>
              <a:t>1.3</a:t>
            </a:r>
            <a:endParaRPr lang="nl-NL" sz="11500" dirty="0">
              <a:solidFill>
                <a:srgbClr val="3A8EC4"/>
              </a:solidFill>
            </a:endParaRPr>
          </a:p>
        </p:txBody>
      </p:sp>
      <p:sp>
        <p:nvSpPr>
          <p:cNvPr id="21" name="Ondertitel 20"/>
          <p:cNvSpPr>
            <a:spLocks noGrp="1"/>
          </p:cNvSpPr>
          <p:nvPr>
            <p:ph type="subTitle" idx="1"/>
          </p:nvPr>
        </p:nvSpPr>
        <p:spPr/>
        <p:txBody>
          <a:bodyPr>
            <a:normAutofit lnSpcReduction="10000"/>
          </a:bodyPr>
          <a:lstStyle/>
          <a:p>
            <a:endParaRPr lang="nl-NL" dirty="0"/>
          </a:p>
        </p:txBody>
      </p:sp>
      <p:sp>
        <p:nvSpPr>
          <p:cNvPr id="3" name="Titel 2"/>
          <p:cNvSpPr>
            <a:spLocks noGrp="1"/>
          </p:cNvSpPr>
          <p:nvPr>
            <p:ph type="title"/>
          </p:nvPr>
        </p:nvSpPr>
        <p:spPr/>
        <p:txBody>
          <a:bodyPr/>
          <a:lstStyle/>
          <a:p>
            <a:r>
              <a:rPr lang="nl-NL" dirty="0" smtClean="0"/>
              <a:t>RESPONSIVE GRID WORKSHOP</a:t>
            </a:r>
            <a:endParaRPr lang="nl-NL" dirty="0"/>
          </a:p>
        </p:txBody>
      </p:sp>
    </p:spTree>
    <p:extLst>
      <p:ext uri="{BB962C8B-B14F-4D97-AF65-F5344CB8AC3E}">
        <p14:creationId xmlns:p14="http://schemas.microsoft.com/office/powerpoint/2010/main" val="31337314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2" nodeType="withEffect">
                                  <p:stCondLst>
                                    <p:cond delay="0"/>
                                  </p:stCondLst>
                                  <p:iterate type="lt">
                                    <p:tmPct val="0"/>
                                  </p:iterate>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xit" presetSubtype="0" fill="hold" grpId="1" nodeType="afterEffect">
                                  <p:stCondLst>
                                    <p:cond delay="3900"/>
                                  </p:stCondLst>
                                  <p:iterate type="lt">
                                    <p:tmPct val="50000"/>
                                  </p:iterate>
                                  <p:childTnLst>
                                    <p:animEffect transition="out" filter="fade">
                                      <p:cBhvr>
                                        <p:cTn id="12" dur="1000"/>
                                        <p:tgtEl>
                                          <p:spTgt spid="8">
                                            <p:txEl>
                                              <p:pRg st="0" end="0"/>
                                            </p:txEl>
                                          </p:spTgt>
                                        </p:tgtEl>
                                      </p:cBhvr>
                                    </p:animEffect>
                                    <p:anim calcmode="lin" valueType="num">
                                      <p:cBhvr>
                                        <p:cTn id="13" dur="1000"/>
                                        <p:tgtEl>
                                          <p:spTgt spid="8">
                                            <p:txEl>
                                              <p:pRg st="0" end="0"/>
                                            </p:txEl>
                                          </p:spTgt>
                                        </p:tgtEl>
                                        <p:attrNameLst>
                                          <p:attrName>ppt_x</p:attrName>
                                        </p:attrNameLst>
                                      </p:cBhvr>
                                      <p:tavLst>
                                        <p:tav tm="0">
                                          <p:val>
                                            <p:strVal val="ppt_x"/>
                                          </p:val>
                                        </p:tav>
                                        <p:tav tm="100000">
                                          <p:val>
                                            <p:strVal val="ppt_x"/>
                                          </p:val>
                                        </p:tav>
                                      </p:tavLst>
                                    </p:anim>
                                    <p:anim calcmode="lin" valueType="num">
                                      <p:cBhvr>
                                        <p:cTn id="14" dur="1000"/>
                                        <p:tgtEl>
                                          <p:spTgt spid="8">
                                            <p:txEl>
                                              <p:pRg st="0" end="0"/>
                                            </p:txEl>
                                          </p:spTgt>
                                        </p:tgtEl>
                                        <p:attrNameLst>
                                          <p:attrName>ppt_y</p:attrName>
                                        </p:attrNameLst>
                                      </p:cBhvr>
                                      <p:tavLst>
                                        <p:tav tm="0">
                                          <p:val>
                                            <p:strVal val="ppt_y"/>
                                          </p:val>
                                        </p:tav>
                                        <p:tav tm="100000">
                                          <p:val>
                                            <p:strVal val="ppt_y-.1"/>
                                          </p:val>
                                        </p:tav>
                                      </p:tavLst>
                                    </p:anim>
                                    <p:set>
                                      <p:cBhvr>
                                        <p:cTn id="15" dur="1" fill="hold">
                                          <p:stCondLst>
                                            <p:cond delay="999"/>
                                          </p:stCondLst>
                                        </p:cTn>
                                        <p:tgtEl>
                                          <p:spTgt spid="8">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build="p" rev="1"/>
      <p:bldP spid="8" grpId="2"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fbeelding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32" y="-400148"/>
            <a:ext cx="12192000" cy="7610168"/>
          </a:xfrm>
          <a:prstGeom prst="rect">
            <a:avLst/>
          </a:prstGeom>
        </p:spPr>
      </p:pic>
      <p:sp>
        <p:nvSpPr>
          <p:cNvPr id="2" name="Titel 1"/>
          <p:cNvSpPr>
            <a:spLocks noGrp="1"/>
          </p:cNvSpPr>
          <p:nvPr>
            <p:ph type="title"/>
          </p:nvPr>
        </p:nvSpPr>
        <p:spPr>
          <a:effectLst>
            <a:outerShdw blurRad="50800" dist="38100" dir="5400000" algn="t" rotWithShape="0">
              <a:prstClr val="black">
                <a:alpha val="40000"/>
              </a:prstClr>
            </a:outerShdw>
          </a:effectLst>
        </p:spPr>
        <p:txBody>
          <a:bodyPr/>
          <a:lstStyle/>
          <a:p>
            <a:r>
              <a:rPr lang="en-US" dirty="0" smtClean="0">
                <a:solidFill>
                  <a:srgbClr val="FBFBFB"/>
                </a:solidFill>
              </a:rPr>
              <a:t>WAAROM DAN GEEN NATIVE APP?</a:t>
            </a:r>
            <a:endParaRPr lang="nl-NL" dirty="0">
              <a:solidFill>
                <a:srgbClr val="FBFBFB"/>
              </a:solidFill>
            </a:endParaRPr>
          </a:p>
        </p:txBody>
      </p:sp>
    </p:spTree>
    <p:extLst>
      <p:ext uri="{BB962C8B-B14F-4D97-AF65-F5344CB8AC3E}">
        <p14:creationId xmlns:p14="http://schemas.microsoft.com/office/powerpoint/2010/main" val="73482656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COLUMNS VERBERGEN / TONEN</a:t>
            </a:r>
            <a:endParaRPr lang="nl-NL" dirty="0"/>
          </a:p>
        </p:txBody>
      </p:sp>
    </p:spTree>
    <p:extLst>
      <p:ext uri="{BB962C8B-B14F-4D97-AF65-F5344CB8AC3E}">
        <p14:creationId xmlns:p14="http://schemas.microsoft.com/office/powerpoint/2010/main" val="3466968777"/>
      </p:ext>
    </p:extLst>
  </p:cSld>
  <p:clrMapOvr>
    <a:masterClrMapping/>
  </p:clrMapOvr>
  <p:transition spd="slow">
    <p:push/>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a:t>COLUMNS </a:t>
            </a:r>
            <a:r>
              <a:rPr lang="nl-NL" dirty="0" smtClean="0"/>
              <a:t>VERBERGEN</a:t>
            </a:r>
            <a:endParaRPr lang="nl-NL" dirty="0"/>
          </a:p>
        </p:txBody>
      </p:sp>
      <p:graphicFrame>
        <p:nvGraphicFramePr>
          <p:cNvPr id="9" name="Tijdelijke aanduiding voor inhoud 4"/>
          <p:cNvGraphicFramePr>
            <a:graphicFrameLocks noGrp="1"/>
          </p:cNvGraphicFramePr>
          <p:nvPr>
            <p:ph idx="1"/>
            <p:extLst>
              <p:ext uri="{D42A27DB-BD31-4B8C-83A1-F6EECF244321}">
                <p14:modId xmlns:p14="http://schemas.microsoft.com/office/powerpoint/2010/main" val="3641764426"/>
              </p:ext>
            </p:extLst>
          </p:nvPr>
        </p:nvGraphicFramePr>
        <p:xfrm>
          <a:off x="838204" y="1806912"/>
          <a:ext cx="10515595" cy="3893976"/>
        </p:xfrm>
        <a:graphic>
          <a:graphicData uri="http://schemas.openxmlformats.org/drawingml/2006/table">
            <a:tbl>
              <a:tblPr>
                <a:tableStyleId>{2D5ABB26-0587-4C30-8999-92F81FD0307C}</a:tableStyleId>
              </a:tblPr>
              <a:tblGrid>
                <a:gridCol w="2103119"/>
                <a:gridCol w="2103119"/>
                <a:gridCol w="2103119"/>
                <a:gridCol w="2103119"/>
                <a:gridCol w="2103119"/>
              </a:tblGrid>
              <a:tr h="851812">
                <a:tc>
                  <a:txBody>
                    <a:bodyPr/>
                    <a:lstStyle/>
                    <a:p>
                      <a:pPr algn="ctr"/>
                      <a:endParaRPr lang="nl-NL" sz="2400" dirty="0">
                        <a:solidFill>
                          <a:schemeClr val="bg1">
                            <a:lumMod val="50000"/>
                          </a:schemeClr>
                        </a:solidFill>
                      </a:endParaRPr>
                    </a:p>
                  </a:txBody>
                  <a:tcPr marL="71100" marR="71100" marT="71100" marB="71100" anchor="ctr"/>
                </a:tc>
                <a:tc>
                  <a:txBody>
                    <a:bodyPr/>
                    <a:lstStyle/>
                    <a:p>
                      <a:pPr algn="ctr" fontAlgn="b"/>
                      <a:r>
                        <a:rPr lang="nl-NL" sz="2400" dirty="0" smtClean="0">
                          <a:solidFill>
                            <a:schemeClr val="bg1">
                              <a:lumMod val="50000"/>
                            </a:schemeClr>
                          </a:solidFill>
                          <a:effectLst/>
                        </a:rPr>
                        <a:t>&lt;768px</a:t>
                      </a:r>
                      <a:endParaRPr lang="nl-NL" sz="2400" dirty="0">
                        <a:solidFill>
                          <a:schemeClr val="bg1">
                            <a:lumMod val="50000"/>
                          </a:schemeClr>
                        </a:solidFill>
                        <a:effectLst/>
                      </a:endParaRPr>
                    </a:p>
                  </a:txBody>
                  <a:tcPr marL="71100" marR="71100" marT="71100" marB="71100" anchor="ctr"/>
                </a:tc>
                <a:tc>
                  <a:txBody>
                    <a:bodyPr/>
                    <a:lstStyle/>
                    <a:p>
                      <a:pPr algn="ctr" fontAlgn="b"/>
                      <a:r>
                        <a:rPr lang="nl-NL" sz="2400" dirty="0" smtClean="0">
                          <a:solidFill>
                            <a:schemeClr val="bg1">
                              <a:lumMod val="50000"/>
                            </a:schemeClr>
                          </a:solidFill>
                          <a:effectLst/>
                        </a:rPr>
                        <a:t>≥768px</a:t>
                      </a:r>
                      <a:endParaRPr lang="nl-NL" sz="2400" dirty="0">
                        <a:solidFill>
                          <a:schemeClr val="bg1">
                            <a:lumMod val="50000"/>
                          </a:schemeClr>
                        </a:solidFill>
                        <a:effectLst/>
                      </a:endParaRPr>
                    </a:p>
                  </a:txBody>
                  <a:tcPr marL="71100" marR="71100" marT="71100" marB="71100" anchor="ctr"/>
                </a:tc>
                <a:tc>
                  <a:txBody>
                    <a:bodyPr/>
                    <a:lstStyle/>
                    <a:p>
                      <a:pPr algn="ctr" fontAlgn="b"/>
                      <a:r>
                        <a:rPr lang="nl-NL" sz="2400" dirty="0" smtClean="0">
                          <a:solidFill>
                            <a:schemeClr val="bg1">
                              <a:lumMod val="50000"/>
                            </a:schemeClr>
                          </a:solidFill>
                          <a:effectLst/>
                        </a:rPr>
                        <a:t>≥992px</a:t>
                      </a:r>
                      <a:endParaRPr lang="nl-NL" sz="2400" dirty="0">
                        <a:solidFill>
                          <a:schemeClr val="bg1">
                            <a:lumMod val="50000"/>
                          </a:schemeClr>
                        </a:solidFill>
                        <a:effectLst/>
                      </a:endParaRPr>
                    </a:p>
                  </a:txBody>
                  <a:tcPr marL="71100" marR="71100" marT="71100" marB="71100" anchor="ctr"/>
                </a:tc>
                <a:tc>
                  <a:txBody>
                    <a:bodyPr/>
                    <a:lstStyle/>
                    <a:p>
                      <a:pPr algn="ctr" fontAlgn="b"/>
                      <a:r>
                        <a:rPr lang="nl-NL" sz="2400" dirty="0" smtClean="0">
                          <a:solidFill>
                            <a:schemeClr val="bg1">
                              <a:lumMod val="50000"/>
                            </a:schemeClr>
                          </a:solidFill>
                          <a:effectLst/>
                        </a:rPr>
                        <a:t>≥1200px</a:t>
                      </a:r>
                      <a:endParaRPr lang="nl-NL" sz="2400" dirty="0">
                        <a:solidFill>
                          <a:schemeClr val="bg1">
                            <a:lumMod val="50000"/>
                          </a:schemeClr>
                        </a:solidFill>
                        <a:effectLst/>
                      </a:endParaRPr>
                    </a:p>
                  </a:txBody>
                  <a:tcPr marL="71100" marR="71100" marT="71100" marB="71100" anchor="ctr"/>
                </a:tc>
              </a:tr>
              <a:tr h="760541">
                <a:tc>
                  <a:txBody>
                    <a:bodyPr/>
                    <a:lstStyle/>
                    <a:p>
                      <a:pPr algn="l" fontAlgn="t"/>
                      <a:r>
                        <a:rPr lang="nl-NL" sz="2000" dirty="0">
                          <a:solidFill>
                            <a:schemeClr val="bg1">
                              <a:lumMod val="50000"/>
                            </a:schemeClr>
                          </a:solidFill>
                          <a:effectLst/>
                        </a:rPr>
                        <a:t>.</a:t>
                      </a:r>
                      <a:r>
                        <a:rPr lang="nl-NL" sz="2000" dirty="0" err="1">
                          <a:solidFill>
                            <a:schemeClr val="bg1">
                              <a:lumMod val="50000"/>
                            </a:schemeClr>
                          </a:solidFill>
                          <a:effectLst/>
                        </a:rPr>
                        <a:t>visible-xs</a:t>
                      </a:r>
                      <a:r>
                        <a:rPr lang="nl-NL" sz="2000" dirty="0">
                          <a:solidFill>
                            <a:schemeClr val="bg1">
                              <a:lumMod val="50000"/>
                            </a:schemeClr>
                          </a:solidFill>
                          <a:effectLst/>
                        </a:rPr>
                        <a:t>-*</a:t>
                      </a:r>
                      <a:endParaRPr lang="nl-NL" sz="2000" b="0" dirty="0">
                        <a:solidFill>
                          <a:schemeClr val="bg1">
                            <a:lumMod val="50000"/>
                          </a:schemeClr>
                        </a:solidFill>
                        <a:effectLst/>
                      </a:endParaRPr>
                    </a:p>
                  </a:txBody>
                  <a:tcPr marL="71100" marR="71100" marT="71100" marB="71100" anchor="ct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nl-NL" sz="1700" dirty="0" smtClean="0">
                          <a:solidFill>
                            <a:schemeClr val="bg1">
                              <a:lumMod val="50000"/>
                            </a:schemeClr>
                          </a:solidFill>
                          <a:effectLst/>
                        </a:rPr>
                        <a:t>Niet zichtbaar</a:t>
                      </a:r>
                    </a:p>
                  </a:txBody>
                  <a:tcPr marL="71100" marR="71100" marT="71100" marB="71100" anchor="ctr"/>
                </a:tc>
                <a:tc>
                  <a:txBody>
                    <a:bodyPr/>
                    <a:lstStyle/>
                    <a:p>
                      <a:pPr algn="ctr" fontAlgn="t"/>
                      <a:r>
                        <a:rPr lang="nl-NL" sz="1700" dirty="0" smtClean="0">
                          <a:solidFill>
                            <a:schemeClr val="bg1">
                              <a:lumMod val="50000"/>
                            </a:schemeClr>
                          </a:solidFill>
                          <a:effectLst/>
                        </a:rPr>
                        <a:t>Niet zichtbaar</a:t>
                      </a:r>
                      <a:endParaRPr lang="nl-NL" sz="1700" dirty="0">
                        <a:solidFill>
                          <a:schemeClr val="bg1">
                            <a:lumMod val="50000"/>
                          </a:schemeClr>
                        </a:solidFill>
                        <a:effectLst/>
                      </a:endParaRPr>
                    </a:p>
                  </a:txBody>
                  <a:tcPr marL="71100" marR="71100" marT="71100" marB="71100" anchor="ctr"/>
                </a:tc>
                <a:tc>
                  <a:txBody>
                    <a:bodyPr/>
                    <a:lstStyle/>
                    <a:p>
                      <a:pPr algn="ctr" fontAlgn="t"/>
                      <a:r>
                        <a:rPr lang="nl-NL" sz="1700" dirty="0" smtClean="0">
                          <a:solidFill>
                            <a:schemeClr val="bg1">
                              <a:lumMod val="50000"/>
                            </a:schemeClr>
                          </a:solidFill>
                          <a:effectLst/>
                        </a:rPr>
                        <a:t>Niet zichtbaar</a:t>
                      </a:r>
                      <a:endParaRPr lang="nl-NL" sz="1700" dirty="0">
                        <a:solidFill>
                          <a:schemeClr val="bg1">
                            <a:lumMod val="50000"/>
                          </a:schemeClr>
                        </a:solidFill>
                        <a:effectLst/>
                      </a:endParaRPr>
                    </a:p>
                  </a:txBody>
                  <a:tcPr marL="71100" marR="71100" marT="71100" marB="71100" anchor="ctr"/>
                </a:tc>
              </a:tr>
              <a:tr h="760541">
                <a:tc>
                  <a:txBody>
                    <a:bodyPr/>
                    <a:lstStyle/>
                    <a:p>
                      <a:pPr algn="l" fontAlgn="t"/>
                      <a:r>
                        <a:rPr lang="nl-NL" sz="2000" dirty="0">
                          <a:solidFill>
                            <a:schemeClr val="bg1">
                              <a:lumMod val="50000"/>
                            </a:schemeClr>
                          </a:solidFill>
                          <a:effectLst/>
                        </a:rPr>
                        <a:t>.</a:t>
                      </a:r>
                      <a:r>
                        <a:rPr lang="nl-NL" sz="2000" dirty="0" err="1">
                          <a:solidFill>
                            <a:schemeClr val="bg1">
                              <a:lumMod val="50000"/>
                            </a:schemeClr>
                          </a:solidFill>
                          <a:effectLst/>
                        </a:rPr>
                        <a:t>visible</a:t>
                      </a:r>
                      <a:r>
                        <a:rPr lang="nl-NL" sz="2000" dirty="0">
                          <a:solidFill>
                            <a:schemeClr val="bg1">
                              <a:lumMod val="50000"/>
                            </a:schemeClr>
                          </a:solidFill>
                          <a:effectLst/>
                        </a:rPr>
                        <a:t>-sm-*</a:t>
                      </a:r>
                      <a:endParaRPr lang="nl-NL" sz="2000" b="0" dirty="0">
                        <a:solidFill>
                          <a:schemeClr val="bg1">
                            <a:lumMod val="50000"/>
                          </a:schemeClr>
                        </a:solidFill>
                        <a:effectLst/>
                      </a:endParaRPr>
                    </a:p>
                  </a:txBody>
                  <a:tcPr marL="71100" marR="71100" marT="71100" marB="71100" anchor="ctr"/>
                </a:tc>
                <a:tc>
                  <a:txBody>
                    <a:bodyPr/>
                    <a:lstStyle/>
                    <a:p>
                      <a:pPr algn="ctr" fontAlgn="t"/>
                      <a:r>
                        <a:rPr lang="nl-NL" sz="1700" dirty="0" smtClean="0">
                          <a:solidFill>
                            <a:schemeClr val="bg1">
                              <a:lumMod val="50000"/>
                            </a:schemeClr>
                          </a:solidFill>
                          <a:effectLst/>
                        </a:rPr>
                        <a:t>Niet zichtbaar</a:t>
                      </a:r>
                      <a:endParaRPr lang="nl-NL" sz="1700" dirty="0">
                        <a:solidFill>
                          <a:schemeClr val="bg1">
                            <a:lumMod val="50000"/>
                          </a:schemeClr>
                        </a:solidFill>
                        <a:effectLst/>
                      </a:endParaRPr>
                    </a:p>
                  </a:txBody>
                  <a:tcPr marL="71100" marR="71100" marT="71100" marB="71100" anchor="ctr"/>
                </a:tc>
                <a:tc>
                  <a:txBody>
                    <a:bodyPr/>
                    <a:lstStyle/>
                    <a:p>
                      <a:pPr algn="ctr" fontAlgn="t"/>
                      <a:r>
                        <a:rPr lang="nl-NL" sz="1700" dirty="0" smtClean="0">
                          <a:solidFill>
                            <a:schemeClr val="bg1"/>
                          </a:solidFill>
                          <a:effectLst/>
                        </a:rPr>
                        <a:t>Zichtbaar</a:t>
                      </a:r>
                      <a:endParaRPr lang="nl-NL" sz="1700" dirty="0">
                        <a:solidFill>
                          <a:schemeClr val="bg1">
                            <a:lumMod val="50000"/>
                          </a:schemeClr>
                        </a:solidFill>
                        <a:effectLst/>
                      </a:endParaRPr>
                    </a:p>
                  </a:txBody>
                  <a:tcPr marL="71100" marR="71100" marT="71100" marB="71100" anchor="ctr">
                    <a:solidFill>
                      <a:srgbClr val="92D050"/>
                    </a:solidFill>
                  </a:tcPr>
                </a:tc>
                <a:tc>
                  <a:txBody>
                    <a:bodyPr/>
                    <a:lstStyle/>
                    <a:p>
                      <a:pPr algn="ctr" fontAlgn="t"/>
                      <a:r>
                        <a:rPr lang="nl-NL" sz="1700" dirty="0" smtClean="0">
                          <a:solidFill>
                            <a:schemeClr val="bg1">
                              <a:lumMod val="50000"/>
                            </a:schemeClr>
                          </a:solidFill>
                          <a:effectLst/>
                        </a:rPr>
                        <a:t>Niet zichtbaar</a:t>
                      </a:r>
                      <a:endParaRPr lang="nl-NL" sz="1700" dirty="0">
                        <a:solidFill>
                          <a:schemeClr val="bg1">
                            <a:lumMod val="50000"/>
                          </a:schemeClr>
                        </a:solidFill>
                        <a:effectLst/>
                      </a:endParaRPr>
                    </a:p>
                  </a:txBody>
                  <a:tcPr marL="71100" marR="71100" marT="71100" marB="71100" anchor="ctr"/>
                </a:tc>
                <a:tc>
                  <a:txBody>
                    <a:bodyPr/>
                    <a:lstStyle/>
                    <a:p>
                      <a:pPr algn="ctr" fontAlgn="t"/>
                      <a:r>
                        <a:rPr lang="nl-NL" sz="1700" smtClean="0">
                          <a:solidFill>
                            <a:schemeClr val="bg1">
                              <a:lumMod val="50000"/>
                            </a:schemeClr>
                          </a:solidFill>
                          <a:effectLst/>
                        </a:rPr>
                        <a:t>Niet zichtbaar</a:t>
                      </a:r>
                      <a:endParaRPr lang="nl-NL" sz="1700" dirty="0">
                        <a:solidFill>
                          <a:schemeClr val="bg1">
                            <a:lumMod val="50000"/>
                          </a:schemeClr>
                        </a:solidFill>
                        <a:effectLst/>
                      </a:endParaRPr>
                    </a:p>
                  </a:txBody>
                  <a:tcPr marL="71100" marR="71100" marT="71100" marB="71100" anchor="ctr"/>
                </a:tc>
              </a:tr>
              <a:tr h="760541">
                <a:tc>
                  <a:txBody>
                    <a:bodyPr/>
                    <a:lstStyle/>
                    <a:p>
                      <a:pPr algn="l" fontAlgn="t"/>
                      <a:r>
                        <a:rPr lang="nl-NL" sz="2000" dirty="0">
                          <a:solidFill>
                            <a:schemeClr val="bg1">
                              <a:lumMod val="50000"/>
                            </a:schemeClr>
                          </a:solidFill>
                          <a:effectLst/>
                        </a:rPr>
                        <a:t>.</a:t>
                      </a:r>
                      <a:r>
                        <a:rPr lang="nl-NL" sz="2000" dirty="0" err="1">
                          <a:solidFill>
                            <a:schemeClr val="bg1">
                              <a:lumMod val="50000"/>
                            </a:schemeClr>
                          </a:solidFill>
                          <a:effectLst/>
                        </a:rPr>
                        <a:t>visible</a:t>
                      </a:r>
                      <a:r>
                        <a:rPr lang="nl-NL" sz="2000" dirty="0">
                          <a:solidFill>
                            <a:schemeClr val="bg1">
                              <a:lumMod val="50000"/>
                            </a:schemeClr>
                          </a:solidFill>
                          <a:effectLst/>
                        </a:rPr>
                        <a:t>-md-*</a:t>
                      </a:r>
                      <a:endParaRPr lang="nl-NL" sz="2000" b="0" dirty="0">
                        <a:solidFill>
                          <a:schemeClr val="bg1">
                            <a:lumMod val="50000"/>
                          </a:schemeClr>
                        </a:solidFill>
                        <a:effectLst/>
                      </a:endParaRPr>
                    </a:p>
                  </a:txBody>
                  <a:tcPr marL="71100" marR="71100" marT="71100" marB="71100" anchor="ctr"/>
                </a:tc>
                <a:tc>
                  <a:txBody>
                    <a:bodyPr/>
                    <a:lstStyle/>
                    <a:p>
                      <a:pPr algn="ctr" fontAlgn="t"/>
                      <a:r>
                        <a:rPr lang="nl-NL" sz="1700" dirty="0" smtClean="0">
                          <a:solidFill>
                            <a:schemeClr val="bg1">
                              <a:lumMod val="50000"/>
                            </a:schemeClr>
                          </a:solidFill>
                          <a:effectLst/>
                        </a:rPr>
                        <a:t>Niet zichtbaar</a:t>
                      </a:r>
                      <a:endParaRPr lang="nl-NL" sz="1700" dirty="0">
                        <a:solidFill>
                          <a:schemeClr val="bg1">
                            <a:lumMod val="50000"/>
                          </a:schemeClr>
                        </a:solidFill>
                        <a:effectLst/>
                      </a:endParaRPr>
                    </a:p>
                  </a:txBody>
                  <a:tcPr marL="71100" marR="71100" marT="71100" marB="71100" anchor="ctr"/>
                </a:tc>
                <a:tc>
                  <a:txBody>
                    <a:bodyPr/>
                    <a:lstStyle/>
                    <a:p>
                      <a:pPr algn="ctr" fontAlgn="t"/>
                      <a:r>
                        <a:rPr lang="nl-NL" sz="1700" dirty="0" smtClean="0">
                          <a:solidFill>
                            <a:schemeClr val="bg1">
                              <a:lumMod val="50000"/>
                            </a:schemeClr>
                          </a:solidFill>
                          <a:effectLst/>
                        </a:rPr>
                        <a:t>Niet zichtbaar</a:t>
                      </a:r>
                      <a:endParaRPr lang="nl-NL" sz="1700" dirty="0">
                        <a:solidFill>
                          <a:schemeClr val="bg1">
                            <a:lumMod val="50000"/>
                          </a:schemeClr>
                        </a:solidFill>
                        <a:effectLst/>
                      </a:endParaRPr>
                    </a:p>
                  </a:txBody>
                  <a:tcPr marL="71100" marR="71100" marT="71100" marB="71100" anchor="ctr"/>
                </a:tc>
                <a:tc>
                  <a:txBody>
                    <a:bodyPr/>
                    <a:lstStyle/>
                    <a:p>
                      <a:pPr algn="ctr" fontAlgn="t"/>
                      <a:r>
                        <a:rPr lang="nl-NL" sz="1700" dirty="0" smtClean="0">
                          <a:solidFill>
                            <a:schemeClr val="bg1"/>
                          </a:solidFill>
                          <a:effectLst/>
                        </a:rPr>
                        <a:t>Zichtbaar</a:t>
                      </a:r>
                      <a:endParaRPr lang="nl-NL" sz="1700" dirty="0">
                        <a:solidFill>
                          <a:schemeClr val="bg1">
                            <a:lumMod val="50000"/>
                          </a:schemeClr>
                        </a:solidFill>
                        <a:effectLst/>
                      </a:endParaRPr>
                    </a:p>
                  </a:txBody>
                  <a:tcPr marL="71100" marR="71100" marT="71100" marB="71100" anchor="ctr">
                    <a:solidFill>
                      <a:srgbClr val="92D050"/>
                    </a:solidFill>
                  </a:tcPr>
                </a:tc>
                <a:tc>
                  <a:txBody>
                    <a:bodyPr/>
                    <a:lstStyle/>
                    <a:p>
                      <a:pPr algn="ctr" fontAlgn="t"/>
                      <a:r>
                        <a:rPr lang="nl-NL" sz="1700" dirty="0" smtClean="0">
                          <a:solidFill>
                            <a:schemeClr val="bg1">
                              <a:lumMod val="50000"/>
                            </a:schemeClr>
                          </a:solidFill>
                          <a:effectLst/>
                        </a:rPr>
                        <a:t>Niet zichtbaar</a:t>
                      </a:r>
                      <a:endParaRPr lang="nl-NL" sz="1700" dirty="0">
                        <a:solidFill>
                          <a:schemeClr val="bg1">
                            <a:lumMod val="50000"/>
                          </a:schemeClr>
                        </a:solidFill>
                        <a:effectLst/>
                      </a:endParaRPr>
                    </a:p>
                  </a:txBody>
                  <a:tcPr marL="71100" marR="71100" marT="71100" marB="71100" anchor="ctr"/>
                </a:tc>
              </a:tr>
              <a:tr h="760541">
                <a:tc>
                  <a:txBody>
                    <a:bodyPr/>
                    <a:lstStyle/>
                    <a:p>
                      <a:pPr algn="l" fontAlgn="t"/>
                      <a:r>
                        <a:rPr lang="nl-NL" sz="2000" dirty="0">
                          <a:solidFill>
                            <a:schemeClr val="bg1">
                              <a:lumMod val="50000"/>
                            </a:schemeClr>
                          </a:solidFill>
                          <a:effectLst/>
                        </a:rPr>
                        <a:t>.</a:t>
                      </a:r>
                      <a:r>
                        <a:rPr lang="nl-NL" sz="2000" dirty="0" err="1">
                          <a:solidFill>
                            <a:schemeClr val="bg1">
                              <a:lumMod val="50000"/>
                            </a:schemeClr>
                          </a:solidFill>
                          <a:effectLst/>
                        </a:rPr>
                        <a:t>visible-lg</a:t>
                      </a:r>
                      <a:r>
                        <a:rPr lang="nl-NL" sz="2000" dirty="0">
                          <a:solidFill>
                            <a:schemeClr val="bg1">
                              <a:lumMod val="50000"/>
                            </a:schemeClr>
                          </a:solidFill>
                          <a:effectLst/>
                        </a:rPr>
                        <a:t>-*</a:t>
                      </a:r>
                      <a:endParaRPr lang="nl-NL" sz="2000" b="0" dirty="0">
                        <a:solidFill>
                          <a:schemeClr val="bg1">
                            <a:lumMod val="50000"/>
                          </a:schemeClr>
                        </a:solidFill>
                        <a:effectLst/>
                      </a:endParaRPr>
                    </a:p>
                  </a:txBody>
                  <a:tcPr marL="71100" marR="71100" marT="71100" marB="71100" anchor="ctr"/>
                </a:tc>
                <a:tc>
                  <a:txBody>
                    <a:bodyPr/>
                    <a:lstStyle/>
                    <a:p>
                      <a:pPr algn="ctr" fontAlgn="t"/>
                      <a:r>
                        <a:rPr lang="nl-NL" sz="1700" smtClean="0">
                          <a:solidFill>
                            <a:schemeClr val="bg1">
                              <a:lumMod val="50000"/>
                            </a:schemeClr>
                          </a:solidFill>
                          <a:effectLst/>
                        </a:rPr>
                        <a:t>Niet zichtbaar</a:t>
                      </a:r>
                      <a:endParaRPr lang="nl-NL" sz="1700" dirty="0">
                        <a:solidFill>
                          <a:schemeClr val="bg1">
                            <a:lumMod val="50000"/>
                          </a:schemeClr>
                        </a:solidFill>
                        <a:effectLst/>
                      </a:endParaRPr>
                    </a:p>
                  </a:txBody>
                  <a:tcPr marL="71100" marR="71100" marT="71100" marB="71100" anchor="ctr"/>
                </a:tc>
                <a:tc>
                  <a:txBody>
                    <a:bodyPr/>
                    <a:lstStyle/>
                    <a:p>
                      <a:pPr algn="ctr" fontAlgn="t"/>
                      <a:r>
                        <a:rPr lang="nl-NL" sz="1700" dirty="0" smtClean="0">
                          <a:solidFill>
                            <a:schemeClr val="bg1">
                              <a:lumMod val="50000"/>
                            </a:schemeClr>
                          </a:solidFill>
                          <a:effectLst/>
                        </a:rPr>
                        <a:t>Niet zichtbaar</a:t>
                      </a:r>
                      <a:endParaRPr lang="nl-NL" sz="1700" dirty="0">
                        <a:solidFill>
                          <a:schemeClr val="bg1">
                            <a:lumMod val="50000"/>
                          </a:schemeClr>
                        </a:solidFill>
                        <a:effectLst/>
                      </a:endParaRPr>
                    </a:p>
                  </a:txBody>
                  <a:tcPr marL="71100" marR="71100" marT="71100" marB="71100" anchor="ct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nl-NL" sz="1700" dirty="0" smtClean="0">
                          <a:solidFill>
                            <a:schemeClr val="bg1">
                              <a:lumMod val="50000"/>
                            </a:schemeClr>
                          </a:solidFill>
                          <a:effectLst/>
                        </a:rPr>
                        <a:t>Niet zichtbaar</a:t>
                      </a:r>
                    </a:p>
                  </a:txBody>
                  <a:tcPr marL="71100" marR="71100" marT="71100" marB="71100" anchor="ctr"/>
                </a:tc>
                <a:tc>
                  <a:txBody>
                    <a:bodyPr/>
                    <a:lstStyle/>
                    <a:p>
                      <a:pPr algn="ctr" fontAlgn="t"/>
                      <a:r>
                        <a:rPr lang="nl-NL" sz="1700" dirty="0" smtClean="0">
                          <a:solidFill>
                            <a:schemeClr val="bg1"/>
                          </a:solidFill>
                          <a:effectLst/>
                        </a:rPr>
                        <a:t>Zichtbaar</a:t>
                      </a:r>
                      <a:endParaRPr lang="nl-NL" sz="1700" dirty="0">
                        <a:solidFill>
                          <a:schemeClr val="bg1">
                            <a:lumMod val="50000"/>
                          </a:schemeClr>
                        </a:solidFill>
                        <a:effectLst/>
                      </a:endParaRPr>
                    </a:p>
                  </a:txBody>
                  <a:tcPr marL="71100" marR="71100" marT="71100" marB="71100" anchor="ctr">
                    <a:solidFill>
                      <a:srgbClr val="92D050"/>
                    </a:solidFill>
                  </a:tcPr>
                </a:tc>
              </a:tr>
            </a:tbl>
          </a:graphicData>
        </a:graphic>
      </p:graphicFrame>
    </p:spTree>
    <p:extLst>
      <p:ext uri="{BB962C8B-B14F-4D97-AF65-F5344CB8AC3E}">
        <p14:creationId xmlns:p14="http://schemas.microsoft.com/office/powerpoint/2010/main" val="806752931"/>
      </p:ext>
    </p:extLst>
  </p:cSld>
  <p:clrMapOvr>
    <a:masterClrMapping/>
  </p:clrMapOvr>
  <p:transition spd="slow">
    <p:push/>
  </p:transition>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a:t>COLUMNS </a:t>
            </a:r>
            <a:r>
              <a:rPr lang="nl-NL" dirty="0" smtClean="0"/>
              <a:t>TONEN</a:t>
            </a:r>
            <a:endParaRPr lang="nl-NL" dirty="0"/>
          </a:p>
        </p:txBody>
      </p:sp>
      <p:graphicFrame>
        <p:nvGraphicFramePr>
          <p:cNvPr id="6" name="Tijdelijke aanduiding voor inhoud 4"/>
          <p:cNvGraphicFramePr>
            <a:graphicFrameLocks noGrp="1"/>
          </p:cNvGraphicFramePr>
          <p:nvPr>
            <p:ph idx="1"/>
            <p:extLst>
              <p:ext uri="{D42A27DB-BD31-4B8C-83A1-F6EECF244321}">
                <p14:modId xmlns:p14="http://schemas.microsoft.com/office/powerpoint/2010/main" val="2006092108"/>
              </p:ext>
            </p:extLst>
          </p:nvPr>
        </p:nvGraphicFramePr>
        <p:xfrm>
          <a:off x="838204" y="1806912"/>
          <a:ext cx="10515595" cy="3893976"/>
        </p:xfrm>
        <a:graphic>
          <a:graphicData uri="http://schemas.openxmlformats.org/drawingml/2006/table">
            <a:tbl>
              <a:tblPr>
                <a:tableStyleId>{2D5ABB26-0587-4C30-8999-92F81FD0307C}</a:tableStyleId>
              </a:tblPr>
              <a:tblGrid>
                <a:gridCol w="2103119"/>
                <a:gridCol w="2103119"/>
                <a:gridCol w="2103119"/>
                <a:gridCol w="2103119"/>
                <a:gridCol w="2103119"/>
              </a:tblGrid>
              <a:tr h="851812">
                <a:tc>
                  <a:txBody>
                    <a:bodyPr/>
                    <a:lstStyle/>
                    <a:p>
                      <a:pPr algn="ctr"/>
                      <a:endParaRPr lang="nl-NL" sz="2400" dirty="0">
                        <a:solidFill>
                          <a:schemeClr val="bg1">
                            <a:lumMod val="50000"/>
                          </a:schemeClr>
                        </a:solidFill>
                      </a:endParaRPr>
                    </a:p>
                  </a:txBody>
                  <a:tcPr marL="71100" marR="71100" marT="71100" marB="71100" anchor="ctr"/>
                </a:tc>
                <a:tc>
                  <a:txBody>
                    <a:bodyPr/>
                    <a:lstStyle/>
                    <a:p>
                      <a:pPr algn="ctr" fontAlgn="b"/>
                      <a:r>
                        <a:rPr lang="nl-NL" sz="2400" dirty="0" smtClean="0">
                          <a:solidFill>
                            <a:schemeClr val="bg1">
                              <a:lumMod val="50000"/>
                            </a:schemeClr>
                          </a:solidFill>
                          <a:effectLst/>
                        </a:rPr>
                        <a:t>&lt;768px</a:t>
                      </a:r>
                      <a:endParaRPr lang="nl-NL" sz="2400" dirty="0">
                        <a:solidFill>
                          <a:schemeClr val="bg1">
                            <a:lumMod val="50000"/>
                          </a:schemeClr>
                        </a:solidFill>
                        <a:effectLst/>
                      </a:endParaRPr>
                    </a:p>
                  </a:txBody>
                  <a:tcPr marL="71100" marR="71100" marT="71100" marB="71100" anchor="ctr"/>
                </a:tc>
                <a:tc>
                  <a:txBody>
                    <a:bodyPr/>
                    <a:lstStyle/>
                    <a:p>
                      <a:pPr algn="ctr" fontAlgn="b"/>
                      <a:r>
                        <a:rPr lang="nl-NL" sz="2400" dirty="0" smtClean="0">
                          <a:solidFill>
                            <a:schemeClr val="bg1">
                              <a:lumMod val="50000"/>
                            </a:schemeClr>
                          </a:solidFill>
                          <a:effectLst/>
                        </a:rPr>
                        <a:t>≥768px</a:t>
                      </a:r>
                      <a:endParaRPr lang="nl-NL" sz="2400" dirty="0">
                        <a:solidFill>
                          <a:schemeClr val="bg1">
                            <a:lumMod val="50000"/>
                          </a:schemeClr>
                        </a:solidFill>
                        <a:effectLst/>
                      </a:endParaRPr>
                    </a:p>
                  </a:txBody>
                  <a:tcPr marL="71100" marR="71100" marT="71100" marB="71100" anchor="ctr"/>
                </a:tc>
                <a:tc>
                  <a:txBody>
                    <a:bodyPr/>
                    <a:lstStyle/>
                    <a:p>
                      <a:pPr algn="ctr" fontAlgn="b"/>
                      <a:r>
                        <a:rPr lang="nl-NL" sz="2400" dirty="0" smtClean="0">
                          <a:solidFill>
                            <a:schemeClr val="bg1">
                              <a:lumMod val="50000"/>
                            </a:schemeClr>
                          </a:solidFill>
                          <a:effectLst/>
                        </a:rPr>
                        <a:t>≥992px</a:t>
                      </a:r>
                      <a:endParaRPr lang="nl-NL" sz="2400" dirty="0">
                        <a:solidFill>
                          <a:schemeClr val="bg1">
                            <a:lumMod val="50000"/>
                          </a:schemeClr>
                        </a:solidFill>
                        <a:effectLst/>
                      </a:endParaRPr>
                    </a:p>
                  </a:txBody>
                  <a:tcPr marL="71100" marR="71100" marT="71100" marB="71100" anchor="ctr"/>
                </a:tc>
                <a:tc>
                  <a:txBody>
                    <a:bodyPr/>
                    <a:lstStyle/>
                    <a:p>
                      <a:pPr algn="ctr" fontAlgn="b"/>
                      <a:r>
                        <a:rPr lang="nl-NL" sz="2400" dirty="0" smtClean="0">
                          <a:solidFill>
                            <a:schemeClr val="bg1">
                              <a:lumMod val="50000"/>
                            </a:schemeClr>
                          </a:solidFill>
                          <a:effectLst/>
                        </a:rPr>
                        <a:t>≥1200px</a:t>
                      </a:r>
                      <a:endParaRPr lang="nl-NL" sz="2400" dirty="0">
                        <a:solidFill>
                          <a:schemeClr val="bg1">
                            <a:lumMod val="50000"/>
                          </a:schemeClr>
                        </a:solidFill>
                        <a:effectLst/>
                      </a:endParaRPr>
                    </a:p>
                  </a:txBody>
                  <a:tcPr marL="71100" marR="71100" marT="71100" marB="71100" anchor="ctr"/>
                </a:tc>
              </a:tr>
              <a:tr h="760541">
                <a:tc>
                  <a:txBody>
                    <a:bodyPr/>
                    <a:lstStyle/>
                    <a:p>
                      <a:pPr algn="l" fontAlgn="t"/>
                      <a:r>
                        <a:rPr lang="nl-NL" sz="2000" b="0" dirty="0" smtClean="0">
                          <a:solidFill>
                            <a:schemeClr val="bg1">
                              <a:lumMod val="50000"/>
                            </a:schemeClr>
                          </a:solidFill>
                          <a:effectLst/>
                        </a:rPr>
                        <a:t>.</a:t>
                      </a:r>
                      <a:r>
                        <a:rPr lang="nl-NL" sz="2000" b="0" dirty="0" err="1" smtClean="0">
                          <a:solidFill>
                            <a:schemeClr val="bg1">
                              <a:lumMod val="50000"/>
                            </a:schemeClr>
                          </a:solidFill>
                          <a:effectLst/>
                        </a:rPr>
                        <a:t>hidden-xs</a:t>
                      </a:r>
                      <a:endParaRPr lang="nl-NL" sz="2000" b="0" dirty="0">
                        <a:solidFill>
                          <a:schemeClr val="bg1">
                            <a:lumMod val="50000"/>
                          </a:schemeClr>
                        </a:solidFill>
                        <a:effectLst/>
                      </a:endParaRPr>
                    </a:p>
                  </a:txBody>
                  <a:tcPr marL="71100" marR="71100" marT="71100" marB="71100" anchor="ct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nl-NL" sz="1700" dirty="0" smtClean="0">
                          <a:solidFill>
                            <a:schemeClr val="bg1">
                              <a:lumMod val="50000"/>
                            </a:schemeClr>
                          </a:solidFill>
                          <a:effectLst/>
                        </a:rPr>
                        <a:t>Niet zichtbaar</a:t>
                      </a:r>
                    </a:p>
                  </a:txBody>
                  <a:tcPr marL="71100" marR="71100" marT="71100" marB="71100" anchor="ctr">
                    <a:noFill/>
                  </a:tcP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r>
              <a:tr h="760541">
                <a:tc>
                  <a:txBody>
                    <a:bodyPr/>
                    <a:lstStyle/>
                    <a:p>
                      <a:pPr algn="l" fontAlgn="t"/>
                      <a:r>
                        <a:rPr lang="nl-NL" sz="2000" dirty="0">
                          <a:solidFill>
                            <a:schemeClr val="bg1">
                              <a:lumMod val="50000"/>
                            </a:schemeClr>
                          </a:solidFill>
                          <a:effectLst/>
                        </a:rPr>
                        <a:t>.</a:t>
                      </a:r>
                      <a:r>
                        <a:rPr lang="nl-NL" sz="2000" dirty="0" err="1">
                          <a:solidFill>
                            <a:schemeClr val="bg1">
                              <a:lumMod val="50000"/>
                            </a:schemeClr>
                          </a:solidFill>
                          <a:effectLst/>
                        </a:rPr>
                        <a:t>hidden</a:t>
                      </a:r>
                      <a:r>
                        <a:rPr lang="nl-NL" sz="2000" dirty="0">
                          <a:solidFill>
                            <a:schemeClr val="bg1">
                              <a:lumMod val="50000"/>
                            </a:schemeClr>
                          </a:solidFill>
                          <a:effectLst/>
                        </a:rPr>
                        <a:t>-sm</a:t>
                      </a:r>
                      <a:endParaRPr lang="nl-NL" sz="2000" b="0" dirty="0">
                        <a:solidFill>
                          <a:schemeClr val="bg1">
                            <a:lumMod val="50000"/>
                          </a:schemeClr>
                        </a:solidFill>
                        <a:effectLst/>
                      </a:endParaRPr>
                    </a:p>
                  </a:txBody>
                  <a:tcPr marL="71100" marR="71100" marT="71100" marB="71100" anchor="ct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c>
                  <a:txBody>
                    <a:bodyPr/>
                    <a:lstStyle/>
                    <a:p>
                      <a:pPr algn="ctr" fontAlgn="t"/>
                      <a:r>
                        <a:rPr lang="nl-NL" sz="1700" dirty="0" smtClean="0">
                          <a:solidFill>
                            <a:schemeClr val="bg1">
                              <a:lumMod val="50000"/>
                            </a:schemeClr>
                          </a:solidFill>
                          <a:effectLst/>
                        </a:rPr>
                        <a:t>Niet zichtbaar</a:t>
                      </a:r>
                      <a:endParaRPr lang="nl-NL" sz="1700" dirty="0">
                        <a:solidFill>
                          <a:schemeClr val="bg1">
                            <a:lumMod val="50000"/>
                          </a:schemeClr>
                        </a:solidFill>
                        <a:effectLst/>
                      </a:endParaRPr>
                    </a:p>
                  </a:txBody>
                  <a:tcPr marL="71100" marR="71100" marT="71100" marB="71100" anchor="ctr">
                    <a:noFill/>
                  </a:tcP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r>
              <a:tr h="760541">
                <a:tc>
                  <a:txBody>
                    <a:bodyPr/>
                    <a:lstStyle/>
                    <a:p>
                      <a:pPr algn="l" fontAlgn="t"/>
                      <a:r>
                        <a:rPr lang="nl-NL" sz="2000" dirty="0">
                          <a:solidFill>
                            <a:schemeClr val="bg1">
                              <a:lumMod val="50000"/>
                            </a:schemeClr>
                          </a:solidFill>
                          <a:effectLst/>
                        </a:rPr>
                        <a:t>.</a:t>
                      </a:r>
                      <a:r>
                        <a:rPr lang="nl-NL" sz="2000" dirty="0" err="1">
                          <a:solidFill>
                            <a:schemeClr val="bg1">
                              <a:lumMod val="50000"/>
                            </a:schemeClr>
                          </a:solidFill>
                          <a:effectLst/>
                        </a:rPr>
                        <a:t>hidden</a:t>
                      </a:r>
                      <a:r>
                        <a:rPr lang="nl-NL" sz="2000" dirty="0">
                          <a:solidFill>
                            <a:schemeClr val="bg1">
                              <a:lumMod val="50000"/>
                            </a:schemeClr>
                          </a:solidFill>
                          <a:effectLst/>
                        </a:rPr>
                        <a:t>-md</a:t>
                      </a:r>
                      <a:endParaRPr lang="nl-NL" sz="2000" b="0" dirty="0">
                        <a:solidFill>
                          <a:schemeClr val="bg1">
                            <a:lumMod val="50000"/>
                          </a:schemeClr>
                        </a:solidFill>
                        <a:effectLst/>
                      </a:endParaRPr>
                    </a:p>
                  </a:txBody>
                  <a:tcPr marL="71100" marR="71100" marT="71100" marB="71100" anchor="ct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nl-NL" sz="1700" dirty="0" smtClean="0">
                          <a:solidFill>
                            <a:schemeClr val="bg1">
                              <a:lumMod val="50000"/>
                            </a:schemeClr>
                          </a:solidFill>
                          <a:effectLst/>
                        </a:rPr>
                        <a:t>Niet zichtbaar</a:t>
                      </a:r>
                    </a:p>
                  </a:txBody>
                  <a:tcPr marL="71100" marR="71100" marT="71100" marB="71100" anchor="ctr">
                    <a:noFill/>
                  </a:tcP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r>
              <a:tr h="760541">
                <a:tc>
                  <a:txBody>
                    <a:bodyPr/>
                    <a:lstStyle/>
                    <a:p>
                      <a:pPr algn="l" fontAlgn="t"/>
                      <a:r>
                        <a:rPr lang="nl-NL" sz="2000" dirty="0">
                          <a:solidFill>
                            <a:schemeClr val="bg1">
                              <a:lumMod val="50000"/>
                            </a:schemeClr>
                          </a:solidFill>
                          <a:effectLst/>
                        </a:rPr>
                        <a:t>.</a:t>
                      </a:r>
                      <a:r>
                        <a:rPr lang="nl-NL" sz="2000" dirty="0" err="1">
                          <a:solidFill>
                            <a:schemeClr val="bg1">
                              <a:lumMod val="50000"/>
                            </a:schemeClr>
                          </a:solidFill>
                          <a:effectLst/>
                        </a:rPr>
                        <a:t>hidden-lg</a:t>
                      </a:r>
                      <a:endParaRPr lang="nl-NL" sz="2000" b="0" dirty="0">
                        <a:solidFill>
                          <a:schemeClr val="bg1">
                            <a:lumMod val="50000"/>
                          </a:schemeClr>
                        </a:solidFill>
                        <a:effectLst/>
                      </a:endParaRPr>
                    </a:p>
                  </a:txBody>
                  <a:tcPr marL="71100" marR="71100" marT="71100" marB="71100" anchor="ct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c>
                  <a:txBody>
                    <a:bodyPr/>
                    <a:lstStyle/>
                    <a:p>
                      <a:pPr algn="ctr" fontAlgn="t"/>
                      <a:r>
                        <a:rPr lang="nl-NL" sz="1700" dirty="0" smtClean="0">
                          <a:solidFill>
                            <a:schemeClr val="bg1"/>
                          </a:solidFill>
                          <a:effectLst/>
                        </a:rPr>
                        <a:t>Zichtbaar</a:t>
                      </a:r>
                      <a:endParaRPr lang="nl-NL" sz="1700" dirty="0">
                        <a:solidFill>
                          <a:schemeClr val="bg1"/>
                        </a:solidFill>
                        <a:effectLst/>
                      </a:endParaRPr>
                    </a:p>
                  </a:txBody>
                  <a:tcPr marL="71100" marR="71100" marT="71100" marB="71100" anchor="ctr">
                    <a:solidFill>
                      <a:srgbClr val="92D050"/>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nl-NL" sz="1700" dirty="0" smtClean="0">
                          <a:solidFill>
                            <a:schemeClr val="bg1">
                              <a:lumMod val="50000"/>
                            </a:schemeClr>
                          </a:solidFill>
                          <a:effectLst/>
                        </a:rPr>
                        <a:t>Niet zichtbaar</a:t>
                      </a:r>
                    </a:p>
                  </a:txBody>
                  <a:tcPr marL="71100" marR="71100" marT="71100" marB="71100" anchor="ctr">
                    <a:noFill/>
                  </a:tcPr>
                </a:tc>
              </a:tr>
            </a:tbl>
          </a:graphicData>
        </a:graphic>
      </p:graphicFrame>
    </p:spTree>
    <p:extLst>
      <p:ext uri="{BB962C8B-B14F-4D97-AF65-F5344CB8AC3E}">
        <p14:creationId xmlns:p14="http://schemas.microsoft.com/office/powerpoint/2010/main" val="61327356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COLUMNS VERBERGEN</a:t>
            </a:r>
            <a:endParaRPr lang="nl-NL" dirty="0"/>
          </a:p>
        </p:txBody>
      </p:sp>
      <p:sp>
        <p:nvSpPr>
          <p:cNvPr id="4" name="Tijdelijke aanduiding voor tekst 3"/>
          <p:cNvSpPr>
            <a:spLocks noGrp="1"/>
          </p:cNvSpPr>
          <p:nvPr>
            <p:ph type="body" sz="quarter" idx="10"/>
          </p:nvPr>
        </p:nvSpPr>
        <p:spPr/>
        <p:txBody>
          <a:bodyPr/>
          <a:lstStyle/>
          <a:p>
            <a:endParaRPr lang="nl-NL" dirty="0"/>
          </a:p>
        </p:txBody>
      </p:sp>
      <p:sp>
        <p:nvSpPr>
          <p:cNvPr id="5" name="Rechthoek 4"/>
          <p:cNvSpPr/>
          <p:nvPr/>
        </p:nvSpPr>
        <p:spPr>
          <a:xfrm>
            <a:off x="2937271" y="1953350"/>
            <a:ext cx="6346031" cy="396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nvGrpSpPr>
          <p:cNvPr id="27" name="Groep 26"/>
          <p:cNvGrpSpPr/>
          <p:nvPr/>
        </p:nvGrpSpPr>
        <p:grpSpPr>
          <a:xfrm>
            <a:off x="3114675" y="2614785"/>
            <a:ext cx="5991225" cy="2794392"/>
            <a:chOff x="3114675" y="2614785"/>
            <a:chExt cx="5991225" cy="2794392"/>
          </a:xfrm>
        </p:grpSpPr>
        <p:sp>
          <p:nvSpPr>
            <p:cNvPr id="6" name="Rechthoek 5"/>
            <p:cNvSpPr/>
            <p:nvPr/>
          </p:nvSpPr>
          <p:spPr>
            <a:xfrm>
              <a:off x="3114675"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7" name="Rechthoek 6"/>
            <p:cNvSpPr/>
            <p:nvPr/>
          </p:nvSpPr>
          <p:spPr>
            <a:xfrm>
              <a:off x="3114675" y="2614785"/>
              <a:ext cx="5991225" cy="2794391"/>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smtClean="0">
                <a:solidFill>
                  <a:srgbClr val="5F6475"/>
                </a:solidFill>
              </a:endParaRPr>
            </a:p>
            <a:p>
              <a:pPr algn="ctr"/>
              <a:endParaRPr lang="nl-NL" dirty="0">
                <a:solidFill>
                  <a:srgbClr val="5F6475"/>
                </a:solidFill>
              </a:endParaRPr>
            </a:p>
            <a:p>
              <a:pPr algn="ctr"/>
              <a:endParaRPr lang="nl-NL" dirty="0" smtClean="0">
                <a:solidFill>
                  <a:srgbClr val="5F6475"/>
                </a:solidFill>
              </a:endParaRPr>
            </a:p>
            <a:p>
              <a:pPr algn="ctr"/>
              <a:r>
                <a:rPr lang="nl-NL" dirty="0" smtClean="0">
                  <a:solidFill>
                    <a:srgbClr val="5F6475"/>
                  </a:solidFill>
                </a:rPr>
                <a:t>.container</a:t>
              </a:r>
              <a:endParaRPr lang="nl-NL" dirty="0">
                <a:solidFill>
                  <a:srgbClr val="5F6475"/>
                </a:solidFill>
              </a:endParaRPr>
            </a:p>
          </p:txBody>
        </p:sp>
        <p:sp>
          <p:nvSpPr>
            <p:cNvPr id="8" name="Rechthoek 7"/>
            <p:cNvSpPr/>
            <p:nvPr/>
          </p:nvSpPr>
          <p:spPr>
            <a:xfrm>
              <a:off x="8953500"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 name="Rechthoek 8"/>
            <p:cNvSpPr/>
            <p:nvPr/>
          </p:nvSpPr>
          <p:spPr>
            <a:xfrm>
              <a:off x="3114675" y="2718997"/>
              <a:ext cx="1694393" cy="986227"/>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.col-sm-4</a:t>
              </a:r>
            </a:p>
            <a:p>
              <a:pPr algn="ctr"/>
              <a:r>
                <a:rPr lang="nl-NL" dirty="0" smtClean="0">
                  <a:solidFill>
                    <a:srgbClr val="5F6475"/>
                  </a:solidFill>
                </a:rPr>
                <a:t>.col-xs-12</a:t>
              </a:r>
            </a:p>
          </p:txBody>
        </p:sp>
        <p:sp>
          <p:nvSpPr>
            <p:cNvPr id="10" name="Rechthoek 9"/>
            <p:cNvSpPr/>
            <p:nvPr/>
          </p:nvSpPr>
          <p:spPr>
            <a:xfrm>
              <a:off x="3114675" y="2718997"/>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11" name="Rechthoek 10"/>
            <p:cNvSpPr/>
            <p:nvPr/>
          </p:nvSpPr>
          <p:spPr>
            <a:xfrm>
              <a:off x="4647990" y="2715089"/>
              <a:ext cx="161078" cy="984401"/>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12" name="Rechthoek 11"/>
            <p:cNvSpPr/>
            <p:nvPr/>
          </p:nvSpPr>
          <p:spPr>
            <a:xfrm>
              <a:off x="4824575" y="2718997"/>
              <a:ext cx="4281325" cy="981933"/>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.col-sm-8</a:t>
              </a:r>
            </a:p>
            <a:p>
              <a:pPr algn="ctr"/>
              <a:r>
                <a:rPr lang="nl-NL" dirty="0">
                  <a:solidFill>
                    <a:srgbClr val="5F6475"/>
                  </a:solidFill>
                </a:rPr>
                <a:t>.</a:t>
              </a:r>
              <a:r>
                <a:rPr lang="nl-NL" dirty="0" err="1" smtClean="0">
                  <a:solidFill>
                    <a:srgbClr val="5F6475"/>
                  </a:solidFill>
                </a:rPr>
                <a:t>hidden-xs</a:t>
              </a:r>
              <a:endParaRPr lang="nl-NL" dirty="0">
                <a:solidFill>
                  <a:srgbClr val="5F6475"/>
                </a:solidFill>
              </a:endParaRPr>
            </a:p>
          </p:txBody>
        </p:sp>
        <p:sp>
          <p:nvSpPr>
            <p:cNvPr id="13" name="Rechthoek 12"/>
            <p:cNvSpPr/>
            <p:nvPr/>
          </p:nvSpPr>
          <p:spPr>
            <a:xfrm>
              <a:off x="4824575" y="2718998"/>
              <a:ext cx="152400" cy="981932"/>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14" name="Rechthoek 13"/>
            <p:cNvSpPr/>
            <p:nvPr/>
          </p:nvSpPr>
          <p:spPr>
            <a:xfrm>
              <a:off x="8947518" y="2718998"/>
              <a:ext cx="152400" cy="981932"/>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grpSp>
    </p:spTree>
    <p:extLst>
      <p:ext uri="{BB962C8B-B14F-4D97-AF65-F5344CB8AC3E}">
        <p14:creationId xmlns:p14="http://schemas.microsoft.com/office/powerpoint/2010/main" val="327461389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normAutofit/>
          </a:bodyPr>
          <a:lstStyle/>
          <a:p>
            <a:r>
              <a:rPr lang="nl-NL" dirty="0"/>
              <a:t>COLUMNS VERBERGEN</a:t>
            </a:r>
          </a:p>
        </p:txBody>
      </p:sp>
      <p:grpSp>
        <p:nvGrpSpPr>
          <p:cNvPr id="2" name="Groep 1"/>
          <p:cNvGrpSpPr/>
          <p:nvPr/>
        </p:nvGrpSpPr>
        <p:grpSpPr>
          <a:xfrm>
            <a:off x="5021726" y="1690688"/>
            <a:ext cx="2148548" cy="4553989"/>
            <a:chOff x="5014109" y="1690688"/>
            <a:chExt cx="2148548" cy="4553989"/>
          </a:xfrm>
        </p:grpSpPr>
        <p:pic>
          <p:nvPicPr>
            <p:cNvPr id="20" name="Afbeelding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14109" y="1690688"/>
              <a:ext cx="2148548" cy="4553989"/>
            </a:xfrm>
            <a:prstGeom prst="rect">
              <a:avLst/>
            </a:prstGeom>
          </p:spPr>
        </p:pic>
        <p:sp>
          <p:nvSpPr>
            <p:cNvPr id="22" name="Rechthoek 21"/>
            <p:cNvSpPr/>
            <p:nvPr/>
          </p:nvSpPr>
          <p:spPr>
            <a:xfrm>
              <a:off x="5182016" y="2352487"/>
              <a:ext cx="1828241" cy="32590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3" name="Rechthoek 22"/>
            <p:cNvSpPr/>
            <p:nvPr/>
          </p:nvSpPr>
          <p:spPr>
            <a:xfrm>
              <a:off x="5220027" y="2349221"/>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9" name="Rechthoek 28"/>
            <p:cNvSpPr/>
            <p:nvPr/>
          </p:nvSpPr>
          <p:spPr>
            <a:xfrm>
              <a:off x="5203492" y="2352487"/>
              <a:ext cx="1803237" cy="3241337"/>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smtClean="0">
                <a:solidFill>
                  <a:srgbClr val="5F6475"/>
                </a:solidFill>
              </a:endParaRPr>
            </a:p>
            <a:p>
              <a:pPr algn="ctr"/>
              <a:endParaRPr lang="nl-NL" dirty="0">
                <a:solidFill>
                  <a:srgbClr val="5F6475"/>
                </a:solidFill>
              </a:endParaRPr>
            </a:p>
            <a:p>
              <a:pPr algn="ctr"/>
              <a:r>
                <a:rPr lang="nl-NL" dirty="0" smtClean="0">
                  <a:solidFill>
                    <a:srgbClr val="5F6475"/>
                  </a:solidFill>
                </a:rPr>
                <a:t>.container</a:t>
              </a:r>
              <a:endParaRPr lang="nl-NL" dirty="0">
                <a:solidFill>
                  <a:srgbClr val="5F6475"/>
                </a:solidFill>
              </a:endParaRPr>
            </a:p>
          </p:txBody>
        </p:sp>
        <p:sp>
          <p:nvSpPr>
            <p:cNvPr id="30" name="Rechthoek 29"/>
            <p:cNvSpPr/>
            <p:nvPr/>
          </p:nvSpPr>
          <p:spPr>
            <a:xfrm>
              <a:off x="6828325" y="2321318"/>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1" name="Rechthoek 30"/>
            <p:cNvSpPr/>
            <p:nvPr/>
          </p:nvSpPr>
          <p:spPr>
            <a:xfrm>
              <a:off x="5220027" y="2453432"/>
              <a:ext cx="1786702" cy="986227"/>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.col-xs-12</a:t>
              </a:r>
              <a:endParaRPr lang="nl-NL" dirty="0">
                <a:solidFill>
                  <a:srgbClr val="5F6475"/>
                </a:solidFill>
              </a:endParaRPr>
            </a:p>
          </p:txBody>
        </p:sp>
        <p:sp>
          <p:nvSpPr>
            <p:cNvPr id="32" name="Rechthoek 31"/>
            <p:cNvSpPr/>
            <p:nvPr/>
          </p:nvSpPr>
          <p:spPr>
            <a:xfrm>
              <a:off x="5220027" y="2453432"/>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33" name="Rechthoek 32"/>
            <p:cNvSpPr/>
            <p:nvPr/>
          </p:nvSpPr>
          <p:spPr>
            <a:xfrm>
              <a:off x="6832610" y="2464139"/>
              <a:ext cx="161078" cy="984401"/>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grpSp>
    </p:spTree>
    <p:extLst>
      <p:ext uri="{BB962C8B-B14F-4D97-AF65-F5344CB8AC3E}">
        <p14:creationId xmlns:p14="http://schemas.microsoft.com/office/powerpoint/2010/main" val="771968306"/>
      </p:ext>
    </p:extLst>
  </p:cSld>
  <p:clrMapOvr>
    <a:masterClrMapping/>
  </p:clrMapOvr>
  <p:transition spd="slow">
    <p:push/>
  </p:transition>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a:t>COLUMNS </a:t>
            </a:r>
            <a:r>
              <a:rPr lang="nl-NL" dirty="0" smtClean="0"/>
              <a:t>TONEN</a:t>
            </a:r>
            <a:endParaRPr lang="nl-NL" dirty="0"/>
          </a:p>
        </p:txBody>
      </p:sp>
      <p:sp>
        <p:nvSpPr>
          <p:cNvPr id="4" name="Tijdelijke aanduiding voor tekst 3"/>
          <p:cNvSpPr>
            <a:spLocks noGrp="1"/>
          </p:cNvSpPr>
          <p:nvPr>
            <p:ph type="body" sz="quarter" idx="10"/>
          </p:nvPr>
        </p:nvSpPr>
        <p:spPr/>
        <p:txBody>
          <a:bodyPr/>
          <a:lstStyle/>
          <a:p>
            <a:endParaRPr lang="nl-NL" dirty="0"/>
          </a:p>
        </p:txBody>
      </p:sp>
      <p:sp>
        <p:nvSpPr>
          <p:cNvPr id="5" name="Rechthoek 4"/>
          <p:cNvSpPr/>
          <p:nvPr/>
        </p:nvSpPr>
        <p:spPr>
          <a:xfrm>
            <a:off x="2937271" y="1953350"/>
            <a:ext cx="6346031" cy="396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nvGrpSpPr>
          <p:cNvPr id="2" name="Groep 1"/>
          <p:cNvGrpSpPr/>
          <p:nvPr/>
        </p:nvGrpSpPr>
        <p:grpSpPr>
          <a:xfrm>
            <a:off x="3114675" y="2614785"/>
            <a:ext cx="5991225" cy="2794392"/>
            <a:chOff x="3114675" y="2614785"/>
            <a:chExt cx="5991225" cy="2794392"/>
          </a:xfrm>
        </p:grpSpPr>
        <p:sp>
          <p:nvSpPr>
            <p:cNvPr id="6" name="Rechthoek 5"/>
            <p:cNvSpPr/>
            <p:nvPr/>
          </p:nvSpPr>
          <p:spPr>
            <a:xfrm>
              <a:off x="3114675"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7" name="Rechthoek 6"/>
            <p:cNvSpPr/>
            <p:nvPr/>
          </p:nvSpPr>
          <p:spPr>
            <a:xfrm>
              <a:off x="3114675" y="2614785"/>
              <a:ext cx="5991225" cy="2794391"/>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smtClean="0">
                <a:solidFill>
                  <a:srgbClr val="5F6475"/>
                </a:solidFill>
              </a:endParaRPr>
            </a:p>
            <a:p>
              <a:pPr algn="ctr"/>
              <a:endParaRPr lang="nl-NL" dirty="0">
                <a:solidFill>
                  <a:srgbClr val="5F6475"/>
                </a:solidFill>
              </a:endParaRPr>
            </a:p>
            <a:p>
              <a:pPr algn="ctr"/>
              <a:endParaRPr lang="nl-NL" dirty="0" smtClean="0">
                <a:solidFill>
                  <a:srgbClr val="5F6475"/>
                </a:solidFill>
              </a:endParaRPr>
            </a:p>
            <a:p>
              <a:pPr algn="ctr"/>
              <a:r>
                <a:rPr lang="nl-NL" dirty="0" smtClean="0">
                  <a:solidFill>
                    <a:srgbClr val="5F6475"/>
                  </a:solidFill>
                </a:rPr>
                <a:t>.container</a:t>
              </a:r>
              <a:endParaRPr lang="nl-NL" dirty="0">
                <a:solidFill>
                  <a:srgbClr val="5F6475"/>
                </a:solidFill>
              </a:endParaRPr>
            </a:p>
          </p:txBody>
        </p:sp>
        <p:sp>
          <p:nvSpPr>
            <p:cNvPr id="8" name="Rechthoek 7"/>
            <p:cNvSpPr/>
            <p:nvPr/>
          </p:nvSpPr>
          <p:spPr>
            <a:xfrm>
              <a:off x="8953500"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Rechthoek 9"/>
            <p:cNvSpPr/>
            <p:nvPr/>
          </p:nvSpPr>
          <p:spPr>
            <a:xfrm>
              <a:off x="3114675" y="2718997"/>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12" name="Rechthoek 11"/>
            <p:cNvSpPr/>
            <p:nvPr/>
          </p:nvSpPr>
          <p:spPr>
            <a:xfrm>
              <a:off x="3114675" y="2718997"/>
              <a:ext cx="5991225" cy="981933"/>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.col-xs-8</a:t>
              </a:r>
              <a:endParaRPr lang="nl-NL" dirty="0">
                <a:solidFill>
                  <a:srgbClr val="5F6475"/>
                </a:solidFill>
              </a:endParaRPr>
            </a:p>
          </p:txBody>
        </p:sp>
        <p:sp>
          <p:nvSpPr>
            <p:cNvPr id="14" name="Rechthoek 13"/>
            <p:cNvSpPr/>
            <p:nvPr/>
          </p:nvSpPr>
          <p:spPr>
            <a:xfrm>
              <a:off x="8947518" y="2718998"/>
              <a:ext cx="152400" cy="981932"/>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grpSp>
    </p:spTree>
    <p:extLst>
      <p:ext uri="{BB962C8B-B14F-4D97-AF65-F5344CB8AC3E}">
        <p14:creationId xmlns:p14="http://schemas.microsoft.com/office/powerpoint/2010/main" val="48679462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normAutofit/>
          </a:bodyPr>
          <a:lstStyle/>
          <a:p>
            <a:r>
              <a:rPr lang="nl-NL" dirty="0"/>
              <a:t>COLUMNS TONEN</a:t>
            </a:r>
          </a:p>
        </p:txBody>
      </p:sp>
      <p:grpSp>
        <p:nvGrpSpPr>
          <p:cNvPr id="2" name="Groep 1"/>
          <p:cNvGrpSpPr/>
          <p:nvPr/>
        </p:nvGrpSpPr>
        <p:grpSpPr>
          <a:xfrm>
            <a:off x="5021726" y="1690688"/>
            <a:ext cx="2148548" cy="4553989"/>
            <a:chOff x="5014109" y="1690688"/>
            <a:chExt cx="2148548" cy="4553989"/>
          </a:xfrm>
        </p:grpSpPr>
        <p:pic>
          <p:nvPicPr>
            <p:cNvPr id="20" name="Afbeelding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14109" y="1690688"/>
              <a:ext cx="2148548" cy="4553989"/>
            </a:xfrm>
            <a:prstGeom prst="rect">
              <a:avLst/>
            </a:prstGeom>
          </p:spPr>
        </p:pic>
        <p:sp>
          <p:nvSpPr>
            <p:cNvPr id="22" name="Rechthoek 21"/>
            <p:cNvSpPr/>
            <p:nvPr/>
          </p:nvSpPr>
          <p:spPr>
            <a:xfrm>
              <a:off x="5182016" y="2352487"/>
              <a:ext cx="1828241" cy="32590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3" name="Rechthoek 22"/>
            <p:cNvSpPr/>
            <p:nvPr/>
          </p:nvSpPr>
          <p:spPr>
            <a:xfrm>
              <a:off x="5220027" y="2349221"/>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9" name="Rechthoek 28"/>
            <p:cNvSpPr/>
            <p:nvPr/>
          </p:nvSpPr>
          <p:spPr>
            <a:xfrm>
              <a:off x="5203492" y="2352487"/>
              <a:ext cx="1803237" cy="3241337"/>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smtClean="0">
                <a:solidFill>
                  <a:srgbClr val="5F6475"/>
                </a:solidFill>
              </a:endParaRPr>
            </a:p>
            <a:p>
              <a:pPr algn="ctr"/>
              <a:endParaRPr lang="nl-NL" dirty="0">
                <a:solidFill>
                  <a:srgbClr val="5F6475"/>
                </a:solidFill>
              </a:endParaRPr>
            </a:p>
            <a:p>
              <a:pPr algn="ctr"/>
              <a:endParaRPr lang="nl-NL" dirty="0" smtClean="0">
                <a:solidFill>
                  <a:srgbClr val="5F6475"/>
                </a:solidFill>
              </a:endParaRPr>
            </a:p>
            <a:p>
              <a:pPr algn="ctr"/>
              <a:endParaRPr lang="nl-NL" dirty="0">
                <a:solidFill>
                  <a:srgbClr val="5F6475"/>
                </a:solidFill>
              </a:endParaRPr>
            </a:p>
            <a:p>
              <a:pPr algn="ctr"/>
              <a:endParaRPr lang="nl-NL" dirty="0" smtClean="0">
                <a:solidFill>
                  <a:srgbClr val="5F6475"/>
                </a:solidFill>
              </a:endParaRPr>
            </a:p>
            <a:p>
              <a:pPr algn="ctr"/>
              <a:endParaRPr lang="nl-NL" dirty="0">
                <a:solidFill>
                  <a:srgbClr val="5F6475"/>
                </a:solidFill>
              </a:endParaRPr>
            </a:p>
            <a:p>
              <a:pPr algn="ctr"/>
              <a:r>
                <a:rPr lang="nl-NL" dirty="0" smtClean="0">
                  <a:solidFill>
                    <a:srgbClr val="5F6475"/>
                  </a:solidFill>
                </a:rPr>
                <a:t>.container</a:t>
              </a:r>
              <a:endParaRPr lang="nl-NL" dirty="0">
                <a:solidFill>
                  <a:srgbClr val="5F6475"/>
                </a:solidFill>
              </a:endParaRPr>
            </a:p>
          </p:txBody>
        </p:sp>
        <p:sp>
          <p:nvSpPr>
            <p:cNvPr id="30" name="Rechthoek 29"/>
            <p:cNvSpPr/>
            <p:nvPr/>
          </p:nvSpPr>
          <p:spPr>
            <a:xfrm>
              <a:off x="6828325" y="2321318"/>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1" name="Rechthoek 30"/>
            <p:cNvSpPr/>
            <p:nvPr/>
          </p:nvSpPr>
          <p:spPr>
            <a:xfrm>
              <a:off x="5220027" y="2453432"/>
              <a:ext cx="1786702" cy="986227"/>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.col-xs-4</a:t>
              </a:r>
            </a:p>
            <a:p>
              <a:pPr algn="ctr"/>
              <a:r>
                <a:rPr lang="nl-NL" dirty="0" smtClean="0">
                  <a:solidFill>
                    <a:srgbClr val="5F6475"/>
                  </a:solidFill>
                </a:rPr>
                <a:t>.col-sm-12</a:t>
              </a:r>
              <a:endParaRPr lang="nl-NL" dirty="0">
                <a:solidFill>
                  <a:srgbClr val="5F6475"/>
                </a:solidFill>
              </a:endParaRPr>
            </a:p>
          </p:txBody>
        </p:sp>
        <p:sp>
          <p:nvSpPr>
            <p:cNvPr id="32" name="Rechthoek 31"/>
            <p:cNvSpPr/>
            <p:nvPr/>
          </p:nvSpPr>
          <p:spPr>
            <a:xfrm>
              <a:off x="5220027" y="2453432"/>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33" name="Rechthoek 32"/>
            <p:cNvSpPr/>
            <p:nvPr/>
          </p:nvSpPr>
          <p:spPr>
            <a:xfrm>
              <a:off x="6832610" y="2464139"/>
              <a:ext cx="161078" cy="984401"/>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grpSp>
      <p:sp>
        <p:nvSpPr>
          <p:cNvPr id="15" name="Rechthoek 14"/>
          <p:cNvSpPr/>
          <p:nvPr/>
        </p:nvSpPr>
        <p:spPr>
          <a:xfrm>
            <a:off x="5209913" y="3432709"/>
            <a:ext cx="1786702" cy="986227"/>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.col-xs-8</a:t>
            </a:r>
          </a:p>
          <a:p>
            <a:pPr algn="ctr"/>
            <a:r>
              <a:rPr lang="nl-NL" dirty="0" smtClean="0">
                <a:solidFill>
                  <a:srgbClr val="5F6475"/>
                </a:solidFill>
              </a:rPr>
              <a:t> </a:t>
            </a:r>
            <a:r>
              <a:rPr lang="nl-NL" dirty="0">
                <a:solidFill>
                  <a:srgbClr val="5F6475"/>
                </a:solidFill>
              </a:rPr>
              <a:t>.</a:t>
            </a:r>
            <a:r>
              <a:rPr lang="nl-NL" dirty="0" err="1" smtClean="0">
                <a:solidFill>
                  <a:srgbClr val="5F6475"/>
                </a:solidFill>
              </a:rPr>
              <a:t>visible-xs</a:t>
            </a:r>
            <a:endParaRPr lang="nl-NL" dirty="0">
              <a:solidFill>
                <a:srgbClr val="5F6475"/>
              </a:solidFill>
            </a:endParaRPr>
          </a:p>
        </p:txBody>
      </p:sp>
      <p:sp>
        <p:nvSpPr>
          <p:cNvPr id="16" name="Rechthoek 15"/>
          <p:cNvSpPr/>
          <p:nvPr/>
        </p:nvSpPr>
        <p:spPr>
          <a:xfrm>
            <a:off x="5221202" y="3425380"/>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17" name="Rechthoek 16"/>
          <p:cNvSpPr/>
          <p:nvPr/>
        </p:nvSpPr>
        <p:spPr>
          <a:xfrm>
            <a:off x="6833785" y="3424798"/>
            <a:ext cx="161078" cy="984401"/>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Tree>
    <p:extLst>
      <p:ext uri="{BB962C8B-B14F-4D97-AF65-F5344CB8AC3E}">
        <p14:creationId xmlns:p14="http://schemas.microsoft.com/office/powerpoint/2010/main" val="1071560100"/>
      </p:ext>
    </p:extLst>
  </p:cSld>
  <p:clrMapOvr>
    <a:masterClrMapping/>
  </p:clrMapOvr>
  <p:transition spd="slow">
    <p:push/>
  </p:transition>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DEMO</a:t>
            </a:r>
            <a:endParaRPr lang="nl-NL" dirty="0"/>
          </a:p>
        </p:txBody>
      </p:sp>
      <p:sp>
        <p:nvSpPr>
          <p:cNvPr id="5" name="Rechthoek 4">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964312788"/>
      </p:ext>
    </p:extLst>
  </p:cSld>
  <p:clrMapOvr>
    <a:masterClrMapping/>
  </p:clrMapOvr>
  <p:transition spd="slow">
    <p:push/>
  </p:transition>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PUSH, PULL &amp; RESET COLUMNS</a:t>
            </a:r>
            <a:endParaRPr lang="nl-NL" dirty="0"/>
          </a:p>
        </p:txBody>
      </p:sp>
    </p:spTree>
    <p:extLst>
      <p:ext uri="{BB962C8B-B14F-4D97-AF65-F5344CB8AC3E}">
        <p14:creationId xmlns:p14="http://schemas.microsoft.com/office/powerpoint/2010/main" val="496268406"/>
      </p:ext>
    </p:extLst>
  </p:cSld>
  <p:clrMapOvr>
    <a:masterClrMapping/>
  </p:clrMapOvr>
  <p:transition spd="slow">
    <p:push/>
  </p:transition>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a:t>PUSH, PULL &amp; RESET COLUMNS</a:t>
            </a:r>
          </a:p>
        </p:txBody>
      </p:sp>
      <p:sp>
        <p:nvSpPr>
          <p:cNvPr id="4" name="Tijdelijke aanduiding voor inhoud 3"/>
          <p:cNvSpPr>
            <a:spLocks noGrp="1"/>
          </p:cNvSpPr>
          <p:nvPr>
            <p:ph idx="1"/>
          </p:nvPr>
        </p:nvSpPr>
        <p:spPr/>
        <p:txBody>
          <a:bodyPr/>
          <a:lstStyle/>
          <a:p>
            <a:r>
              <a:rPr lang="nl-NL" dirty="0" smtClean="0"/>
              <a:t>Positie</a:t>
            </a:r>
          </a:p>
          <a:p>
            <a:r>
              <a:rPr lang="nl-NL" dirty="0" err="1" smtClean="0"/>
              <a:t>Left</a:t>
            </a:r>
            <a:r>
              <a:rPr lang="nl-NL" dirty="0" smtClean="0"/>
              <a:t> / Right </a:t>
            </a:r>
            <a:r>
              <a:rPr lang="nl-NL" dirty="0" err="1" smtClean="0"/>
              <a:t>properties</a:t>
            </a:r>
            <a:endParaRPr lang="nl-NL" dirty="0" smtClean="0"/>
          </a:p>
          <a:p>
            <a:r>
              <a:rPr lang="nl-NL" dirty="0" smtClean="0"/>
              <a:t>Procenten</a:t>
            </a:r>
          </a:p>
          <a:p>
            <a:r>
              <a:rPr lang="nl-NL" dirty="0" smtClean="0"/>
              <a:t>Relatief</a:t>
            </a:r>
          </a:p>
        </p:txBody>
      </p:sp>
    </p:spTree>
    <p:extLst>
      <p:ext uri="{BB962C8B-B14F-4D97-AF65-F5344CB8AC3E}">
        <p14:creationId xmlns:p14="http://schemas.microsoft.com/office/powerpoint/2010/main" val="583092724"/>
      </p:ext>
    </p:extLst>
  </p:cSld>
  <p:clrMapOvr>
    <a:masterClrMapping/>
  </p:clrMapOvr>
  <p:transition spd="slow">
    <p:push/>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el 1"/>
          <p:cNvSpPr>
            <a:spLocks noGrp="1"/>
          </p:cNvSpPr>
          <p:nvPr>
            <p:ph type="title"/>
          </p:nvPr>
        </p:nvSpPr>
        <p:spPr/>
        <p:txBody>
          <a:bodyPr/>
          <a:lstStyle/>
          <a:p>
            <a:r>
              <a:rPr lang="en-US" dirty="0" smtClean="0"/>
              <a:t>IEDER APPARAAT ZIJN EIGEN APP</a:t>
            </a:r>
            <a:endParaRPr lang="nl-NL" dirty="0"/>
          </a:p>
        </p:txBody>
      </p:sp>
      <p:pic>
        <p:nvPicPr>
          <p:cNvPr id="2" name="Afbeelding 1"/>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660735" y="2762165"/>
            <a:ext cx="1249843" cy="1249843"/>
          </a:xfrm>
          <a:prstGeom prst="rect">
            <a:avLst/>
          </a:prstGeom>
          <a:noFill/>
          <a:ln>
            <a:noFill/>
          </a:ln>
        </p:spPr>
      </p:pic>
      <p:pic>
        <p:nvPicPr>
          <p:cNvPr id="3" name="Afbeelding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08672" y="2762164"/>
            <a:ext cx="1249687" cy="1249687"/>
          </a:xfrm>
          <a:prstGeom prst="rect">
            <a:avLst/>
          </a:prstGeom>
          <a:noFill/>
          <a:ln>
            <a:noFill/>
          </a:ln>
        </p:spPr>
      </p:pic>
      <p:pic>
        <p:nvPicPr>
          <p:cNvPr id="4" name="Afbeelding 3"/>
          <p:cNvPicPr>
            <a:picLocks noChangeAspect="1"/>
          </p:cNvPicPr>
          <p:nvPr/>
        </p:nvPicPr>
        <p:blipFill>
          <a:blip r:embed="rId5">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9349143" y="2762163"/>
            <a:ext cx="1249687" cy="1249687"/>
          </a:xfrm>
          <a:prstGeom prst="rect">
            <a:avLst/>
          </a:prstGeom>
          <a:noFill/>
          <a:ln>
            <a:noFill/>
          </a:ln>
        </p:spPr>
      </p:pic>
      <p:pic>
        <p:nvPicPr>
          <p:cNvPr id="5" name="Afbeelding 4"/>
          <p:cNvPicPr>
            <a:picLocks noChangeAspect="1"/>
          </p:cNvPicPr>
          <p:nvPr/>
        </p:nvPicPr>
        <p:blipFill>
          <a:blip r:embed="rId6">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4269000" y="2762165"/>
            <a:ext cx="1249687" cy="1249687"/>
          </a:xfrm>
          <a:prstGeom prst="rect">
            <a:avLst/>
          </a:prstGeom>
          <a:noFill/>
          <a:ln>
            <a:noFill/>
          </a:ln>
        </p:spPr>
      </p:pic>
      <p:sp>
        <p:nvSpPr>
          <p:cNvPr id="6" name="Tekstvak 5"/>
          <p:cNvSpPr txBox="1"/>
          <p:nvPr/>
        </p:nvSpPr>
        <p:spPr>
          <a:xfrm>
            <a:off x="1262580" y="4460032"/>
            <a:ext cx="2048059" cy="369332"/>
          </a:xfrm>
          <a:prstGeom prst="rect">
            <a:avLst/>
          </a:prstGeom>
          <a:noFill/>
        </p:spPr>
        <p:txBody>
          <a:bodyPr wrap="square" rtlCol="0">
            <a:spAutoFit/>
          </a:bodyPr>
          <a:lstStyle/>
          <a:p>
            <a:pPr algn="ctr"/>
            <a:r>
              <a:rPr lang="nl-NL" b="1" dirty="0" err="1" smtClean="0"/>
              <a:t>iOS</a:t>
            </a:r>
            <a:endParaRPr lang="nl-NL" b="1" dirty="0"/>
          </a:p>
        </p:txBody>
      </p:sp>
      <p:sp>
        <p:nvSpPr>
          <p:cNvPr id="11" name="Tekstvak 10"/>
          <p:cNvSpPr txBox="1"/>
          <p:nvPr/>
        </p:nvSpPr>
        <p:spPr>
          <a:xfrm>
            <a:off x="6477050" y="4460032"/>
            <a:ext cx="1912776" cy="369332"/>
          </a:xfrm>
          <a:prstGeom prst="rect">
            <a:avLst/>
          </a:prstGeom>
          <a:noFill/>
        </p:spPr>
        <p:txBody>
          <a:bodyPr wrap="square" rtlCol="0">
            <a:spAutoFit/>
          </a:bodyPr>
          <a:lstStyle/>
          <a:p>
            <a:pPr algn="ctr"/>
            <a:r>
              <a:rPr lang="nl-NL" b="1" dirty="0" err="1"/>
              <a:t>Blackberry</a:t>
            </a:r>
            <a:r>
              <a:rPr lang="nl-NL" b="1" dirty="0"/>
              <a:t> OS</a:t>
            </a:r>
          </a:p>
        </p:txBody>
      </p:sp>
      <p:sp>
        <p:nvSpPr>
          <p:cNvPr id="12" name="Tekstvak 11"/>
          <p:cNvSpPr txBox="1"/>
          <p:nvPr/>
        </p:nvSpPr>
        <p:spPr>
          <a:xfrm>
            <a:off x="3937456" y="4460032"/>
            <a:ext cx="1912776" cy="369332"/>
          </a:xfrm>
          <a:prstGeom prst="rect">
            <a:avLst/>
          </a:prstGeom>
          <a:noFill/>
        </p:spPr>
        <p:txBody>
          <a:bodyPr wrap="square" rtlCol="0">
            <a:spAutoFit/>
          </a:bodyPr>
          <a:lstStyle/>
          <a:p>
            <a:pPr algn="ctr"/>
            <a:r>
              <a:rPr lang="nl-NL" b="1" dirty="0"/>
              <a:t>Android</a:t>
            </a:r>
          </a:p>
        </p:txBody>
      </p:sp>
      <p:sp>
        <p:nvSpPr>
          <p:cNvPr id="13" name="Tekstvak 12"/>
          <p:cNvSpPr txBox="1"/>
          <p:nvPr/>
        </p:nvSpPr>
        <p:spPr>
          <a:xfrm>
            <a:off x="9016644" y="4460032"/>
            <a:ext cx="1912776" cy="369332"/>
          </a:xfrm>
          <a:prstGeom prst="rect">
            <a:avLst/>
          </a:prstGeom>
          <a:noFill/>
        </p:spPr>
        <p:txBody>
          <a:bodyPr wrap="square" rtlCol="0">
            <a:spAutoFit/>
          </a:bodyPr>
          <a:lstStyle/>
          <a:p>
            <a:pPr algn="ctr"/>
            <a:r>
              <a:rPr lang="nl-NL" b="1" dirty="0"/>
              <a:t>Windows Phone</a:t>
            </a:r>
          </a:p>
        </p:txBody>
      </p:sp>
    </p:spTree>
    <p:extLst>
      <p:ext uri="{BB962C8B-B14F-4D97-AF65-F5344CB8AC3E}">
        <p14:creationId xmlns:p14="http://schemas.microsoft.com/office/powerpoint/2010/main" val="247915125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par>
                          <p:cTn id="25" fill="hold">
                            <p:stCondLst>
                              <p:cond delay="1500"/>
                            </p:stCondLst>
                            <p:childTnLst>
                              <p:par>
                                <p:cTn id="26" presetID="10" presetClass="entr" presetSubtype="0"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2" grpId="0"/>
      <p:bldP spid="13" grpId="0"/>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PUSH &amp; </a:t>
            </a:r>
            <a:r>
              <a:rPr lang="nl-NL" dirty="0"/>
              <a:t>PULL</a:t>
            </a:r>
          </a:p>
        </p:txBody>
      </p:sp>
      <p:sp>
        <p:nvSpPr>
          <p:cNvPr id="5" name="Tijdelijke aanduiding voor tekst 4"/>
          <p:cNvSpPr>
            <a:spLocks noGrp="1"/>
          </p:cNvSpPr>
          <p:nvPr>
            <p:ph type="body" sz="quarter" idx="10"/>
          </p:nvPr>
        </p:nvSpPr>
        <p:spPr/>
        <p:txBody>
          <a:bodyPr>
            <a:normAutofit/>
          </a:bodyPr>
          <a:lstStyle/>
          <a:p>
            <a:r>
              <a:rPr lang="nl-NL" sz="2400" dirty="0">
                <a:solidFill>
                  <a:srgbClr val="F92672"/>
                </a:solidFill>
              </a:rPr>
              <a:t>&lt;div</a:t>
            </a:r>
            <a:r>
              <a:rPr lang="nl-NL" sz="2400" dirty="0">
                <a:solidFill>
                  <a:srgbClr val="F8F8F2"/>
                </a:solidFill>
              </a:rPr>
              <a:t> </a:t>
            </a:r>
            <a:r>
              <a:rPr lang="nl-NL" sz="2400" dirty="0">
                <a:solidFill>
                  <a:srgbClr val="A6E22E"/>
                </a:solidFill>
              </a:rPr>
              <a:t>class=</a:t>
            </a:r>
            <a:r>
              <a:rPr lang="nl-NL" sz="2400" dirty="0">
                <a:solidFill>
                  <a:srgbClr val="E6DB74"/>
                </a:solidFill>
              </a:rPr>
              <a:t>"</a:t>
            </a:r>
            <a:r>
              <a:rPr lang="nl-NL" sz="2400" dirty="0" err="1">
                <a:solidFill>
                  <a:srgbClr val="E6DB74"/>
                </a:solidFill>
              </a:rPr>
              <a:t>row</a:t>
            </a:r>
            <a:r>
              <a:rPr lang="nl-NL" sz="2400" dirty="0">
                <a:solidFill>
                  <a:srgbClr val="E6DB74"/>
                </a:solidFill>
              </a:rPr>
              <a:t>"</a:t>
            </a:r>
            <a:r>
              <a:rPr lang="nl-NL" sz="2400" dirty="0">
                <a:solidFill>
                  <a:srgbClr val="F92672"/>
                </a:solidFill>
              </a:rPr>
              <a:t>&gt;</a:t>
            </a:r>
            <a:endParaRPr lang="nl-NL" sz="2400" dirty="0">
              <a:solidFill>
                <a:srgbClr val="F8F8F2"/>
              </a:solidFill>
            </a:endParaRPr>
          </a:p>
          <a:p>
            <a:r>
              <a:rPr lang="en-US" sz="2400" dirty="0">
                <a:solidFill>
                  <a:srgbClr val="F8F8F2"/>
                </a:solidFill>
              </a:rPr>
              <a:t>  </a:t>
            </a:r>
            <a:r>
              <a:rPr lang="en-US" sz="2400" dirty="0">
                <a:solidFill>
                  <a:srgbClr val="F92672"/>
                </a:solidFill>
              </a:rPr>
              <a:t>&lt;div</a:t>
            </a:r>
            <a:r>
              <a:rPr lang="en-US" sz="2400" dirty="0">
                <a:solidFill>
                  <a:srgbClr val="F8F8F2"/>
                </a:solidFill>
              </a:rPr>
              <a:t> </a:t>
            </a:r>
            <a:r>
              <a:rPr lang="en-US" sz="2400" dirty="0">
                <a:solidFill>
                  <a:srgbClr val="A6E22E"/>
                </a:solidFill>
              </a:rPr>
              <a:t>class=</a:t>
            </a:r>
            <a:r>
              <a:rPr lang="en-US" sz="2400" dirty="0">
                <a:solidFill>
                  <a:srgbClr val="E6DB74"/>
                </a:solidFill>
              </a:rPr>
              <a:t>"col-sm-2 col-sm-push-4</a:t>
            </a:r>
            <a:r>
              <a:rPr lang="en-US" sz="2400" dirty="0" smtClean="0">
                <a:solidFill>
                  <a:srgbClr val="E6DB74"/>
                </a:solidFill>
              </a:rPr>
              <a:t>"</a:t>
            </a:r>
            <a:r>
              <a:rPr lang="en-US" sz="2400" dirty="0" smtClean="0">
                <a:solidFill>
                  <a:srgbClr val="F92672"/>
                </a:solidFill>
              </a:rPr>
              <a:t>&gt;</a:t>
            </a:r>
            <a:r>
              <a:rPr lang="en-US" sz="2400" dirty="0" smtClean="0">
                <a:solidFill>
                  <a:srgbClr val="F8F8F2"/>
                </a:solidFill>
              </a:rPr>
              <a:t>1</a:t>
            </a:r>
            <a:r>
              <a:rPr lang="en-US" sz="2400" dirty="0" smtClean="0">
                <a:solidFill>
                  <a:srgbClr val="F92672"/>
                </a:solidFill>
              </a:rPr>
              <a:t>&lt;/</a:t>
            </a:r>
            <a:r>
              <a:rPr lang="en-US" sz="2400" dirty="0">
                <a:solidFill>
                  <a:srgbClr val="F92672"/>
                </a:solidFill>
              </a:rPr>
              <a:t>div&gt;</a:t>
            </a:r>
            <a:endParaRPr lang="en-US" sz="2400" dirty="0">
              <a:solidFill>
                <a:srgbClr val="F8F8F2"/>
              </a:solidFill>
            </a:endParaRPr>
          </a:p>
          <a:p>
            <a:r>
              <a:rPr lang="en-US" sz="2400" dirty="0">
                <a:solidFill>
                  <a:srgbClr val="F8F8F2"/>
                </a:solidFill>
              </a:rPr>
              <a:t>  </a:t>
            </a:r>
            <a:r>
              <a:rPr lang="en-US" sz="2400" dirty="0">
                <a:solidFill>
                  <a:srgbClr val="F92672"/>
                </a:solidFill>
              </a:rPr>
              <a:t>&lt;div</a:t>
            </a:r>
            <a:r>
              <a:rPr lang="en-US" sz="2400" dirty="0">
                <a:solidFill>
                  <a:srgbClr val="F8F8F2"/>
                </a:solidFill>
              </a:rPr>
              <a:t> </a:t>
            </a:r>
            <a:r>
              <a:rPr lang="en-US" sz="2400" dirty="0">
                <a:solidFill>
                  <a:srgbClr val="A6E22E"/>
                </a:solidFill>
              </a:rPr>
              <a:t>class=</a:t>
            </a:r>
            <a:r>
              <a:rPr lang="en-US" sz="2400" dirty="0">
                <a:solidFill>
                  <a:srgbClr val="E6DB74"/>
                </a:solidFill>
              </a:rPr>
              <a:t>"col-sm-4 col-sm-pull-2</a:t>
            </a:r>
            <a:r>
              <a:rPr lang="en-US" sz="2400" dirty="0" smtClean="0">
                <a:solidFill>
                  <a:srgbClr val="E6DB74"/>
                </a:solidFill>
              </a:rPr>
              <a:t>"</a:t>
            </a:r>
            <a:r>
              <a:rPr lang="en-US" sz="2400" dirty="0" smtClean="0">
                <a:solidFill>
                  <a:srgbClr val="F92672"/>
                </a:solidFill>
              </a:rPr>
              <a:t>&gt;</a:t>
            </a:r>
            <a:r>
              <a:rPr lang="en-US" sz="2400" dirty="0" smtClean="0">
                <a:solidFill>
                  <a:srgbClr val="F8F8F2"/>
                </a:solidFill>
              </a:rPr>
              <a:t>2</a:t>
            </a:r>
            <a:r>
              <a:rPr lang="en-US" sz="2400" dirty="0" smtClean="0">
                <a:solidFill>
                  <a:srgbClr val="F92672"/>
                </a:solidFill>
              </a:rPr>
              <a:t>&lt;/</a:t>
            </a:r>
            <a:r>
              <a:rPr lang="en-US" sz="2400" dirty="0">
                <a:solidFill>
                  <a:srgbClr val="F92672"/>
                </a:solidFill>
              </a:rPr>
              <a:t>div&gt;</a:t>
            </a:r>
            <a:endParaRPr lang="en-US" sz="2400" dirty="0">
              <a:solidFill>
                <a:srgbClr val="F8F8F2"/>
              </a:solidFill>
            </a:endParaRPr>
          </a:p>
          <a:p>
            <a:r>
              <a:rPr lang="en-US" sz="2400" dirty="0">
                <a:solidFill>
                  <a:srgbClr val="F8F8F2"/>
                </a:solidFill>
              </a:rPr>
              <a:t>  </a:t>
            </a:r>
            <a:r>
              <a:rPr lang="en-US" sz="2400" dirty="0">
                <a:solidFill>
                  <a:srgbClr val="F92672"/>
                </a:solidFill>
              </a:rPr>
              <a:t>&lt;div</a:t>
            </a:r>
            <a:r>
              <a:rPr lang="en-US" sz="2400" dirty="0">
                <a:solidFill>
                  <a:srgbClr val="F8F8F2"/>
                </a:solidFill>
              </a:rPr>
              <a:t> </a:t>
            </a:r>
            <a:r>
              <a:rPr lang="en-US" sz="2400" dirty="0">
                <a:solidFill>
                  <a:srgbClr val="A6E22E"/>
                </a:solidFill>
              </a:rPr>
              <a:t>class=</a:t>
            </a:r>
            <a:r>
              <a:rPr lang="en-US" sz="2400" dirty="0">
                <a:solidFill>
                  <a:srgbClr val="E6DB74"/>
                </a:solidFill>
              </a:rPr>
              <a:t>"col-sm-1 col-sm-push-5</a:t>
            </a:r>
            <a:r>
              <a:rPr lang="en-US" sz="2400" dirty="0" smtClean="0">
                <a:solidFill>
                  <a:srgbClr val="E6DB74"/>
                </a:solidFill>
              </a:rPr>
              <a:t>"</a:t>
            </a:r>
            <a:r>
              <a:rPr lang="en-US" sz="2400" dirty="0" smtClean="0">
                <a:solidFill>
                  <a:srgbClr val="F92672"/>
                </a:solidFill>
              </a:rPr>
              <a:t>&gt;</a:t>
            </a:r>
            <a:r>
              <a:rPr lang="en-US" sz="2400" dirty="0" smtClean="0">
                <a:solidFill>
                  <a:srgbClr val="F8F8F2"/>
                </a:solidFill>
              </a:rPr>
              <a:t>3</a:t>
            </a:r>
            <a:r>
              <a:rPr lang="en-US" sz="2400" dirty="0" smtClean="0">
                <a:solidFill>
                  <a:srgbClr val="F92672"/>
                </a:solidFill>
              </a:rPr>
              <a:t>&lt;/</a:t>
            </a:r>
            <a:r>
              <a:rPr lang="en-US" sz="2400" dirty="0">
                <a:solidFill>
                  <a:srgbClr val="F92672"/>
                </a:solidFill>
              </a:rPr>
              <a:t>div&gt;</a:t>
            </a:r>
            <a:endParaRPr lang="en-US" sz="2400" dirty="0">
              <a:solidFill>
                <a:srgbClr val="F8F8F2"/>
              </a:solidFill>
            </a:endParaRPr>
          </a:p>
          <a:p>
            <a:r>
              <a:rPr lang="nl-NL" sz="2400" dirty="0">
                <a:solidFill>
                  <a:srgbClr val="F8F8F2"/>
                </a:solidFill>
              </a:rPr>
              <a:t>  </a:t>
            </a:r>
            <a:r>
              <a:rPr lang="nl-NL" sz="2400" dirty="0">
                <a:solidFill>
                  <a:srgbClr val="F92672"/>
                </a:solidFill>
              </a:rPr>
              <a:t>&lt;div</a:t>
            </a:r>
            <a:r>
              <a:rPr lang="nl-NL" sz="2400" dirty="0">
                <a:solidFill>
                  <a:srgbClr val="F8F8F2"/>
                </a:solidFill>
              </a:rPr>
              <a:t> </a:t>
            </a:r>
            <a:r>
              <a:rPr lang="nl-NL" sz="2400" dirty="0">
                <a:solidFill>
                  <a:srgbClr val="A6E22E"/>
                </a:solidFill>
              </a:rPr>
              <a:t>class=</a:t>
            </a:r>
            <a:r>
              <a:rPr lang="nl-NL" sz="2400" dirty="0">
                <a:solidFill>
                  <a:srgbClr val="E6DB74"/>
                </a:solidFill>
              </a:rPr>
              <a:t>"col-sm-5 col-sm-pull-1</a:t>
            </a:r>
            <a:r>
              <a:rPr lang="nl-NL" sz="2400" dirty="0" smtClean="0">
                <a:solidFill>
                  <a:srgbClr val="E6DB74"/>
                </a:solidFill>
              </a:rPr>
              <a:t>"</a:t>
            </a:r>
            <a:r>
              <a:rPr lang="nl-NL" sz="2400" dirty="0" smtClean="0">
                <a:solidFill>
                  <a:srgbClr val="F92672"/>
                </a:solidFill>
              </a:rPr>
              <a:t>&gt;</a:t>
            </a:r>
            <a:r>
              <a:rPr lang="nl-NL" sz="2400" dirty="0" smtClean="0">
                <a:solidFill>
                  <a:srgbClr val="F8F8F2"/>
                </a:solidFill>
              </a:rPr>
              <a:t>4</a:t>
            </a:r>
            <a:r>
              <a:rPr lang="nl-NL" sz="2400" dirty="0" smtClean="0">
                <a:solidFill>
                  <a:srgbClr val="F92672"/>
                </a:solidFill>
              </a:rPr>
              <a:t>&lt;/</a:t>
            </a:r>
            <a:r>
              <a:rPr lang="nl-NL" sz="2400" dirty="0">
                <a:solidFill>
                  <a:srgbClr val="F92672"/>
                </a:solidFill>
              </a:rPr>
              <a:t>div&gt;</a:t>
            </a:r>
            <a:endParaRPr lang="nl-NL" sz="2400" dirty="0">
              <a:solidFill>
                <a:srgbClr val="F8F8F2"/>
              </a:solidFill>
            </a:endParaRPr>
          </a:p>
          <a:p>
            <a:r>
              <a:rPr lang="nl-NL" sz="2400" dirty="0">
                <a:solidFill>
                  <a:srgbClr val="F92672"/>
                </a:solidFill>
              </a:rPr>
              <a:t>&lt;/div</a:t>
            </a:r>
            <a:r>
              <a:rPr lang="nl-NL" sz="2400" dirty="0" smtClean="0">
                <a:solidFill>
                  <a:srgbClr val="F92672"/>
                </a:solidFill>
              </a:rPr>
              <a:t>&gt;</a:t>
            </a:r>
            <a:endParaRPr lang="nl-NL" sz="2400" dirty="0">
              <a:solidFill>
                <a:srgbClr val="F8F8F2"/>
              </a:solidFill>
            </a:endParaRPr>
          </a:p>
        </p:txBody>
      </p:sp>
    </p:spTree>
    <p:extLst>
      <p:ext uri="{BB962C8B-B14F-4D97-AF65-F5344CB8AC3E}">
        <p14:creationId xmlns:p14="http://schemas.microsoft.com/office/powerpoint/2010/main" val="3691112372"/>
      </p:ext>
    </p:extLst>
  </p:cSld>
  <p:clrMapOvr>
    <a:masterClrMapping/>
  </p:clrMapOvr>
  <p:transition spd="slow">
    <p:push/>
  </p:transition>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DEMO</a:t>
            </a:r>
            <a:endParaRPr lang="nl-NL" dirty="0"/>
          </a:p>
        </p:txBody>
      </p:sp>
      <p:sp>
        <p:nvSpPr>
          <p:cNvPr id="4" name="Rechthoek 3">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1416245318"/>
      </p:ext>
    </p:extLst>
  </p:cSld>
  <p:clrMapOvr>
    <a:masterClrMapping/>
  </p:clrMapOvr>
  <p:transition spd="slow">
    <p:push/>
  </p:transition>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a:t>RESPONSIVE COLUMNS</a:t>
            </a:r>
          </a:p>
        </p:txBody>
      </p:sp>
      <p:sp>
        <p:nvSpPr>
          <p:cNvPr id="8" name="Tijdelijke aanduiding voor tekst 7"/>
          <p:cNvSpPr>
            <a:spLocks noGrp="1"/>
          </p:cNvSpPr>
          <p:nvPr>
            <p:ph type="body" sz="quarter" idx="10"/>
          </p:nvPr>
        </p:nvSpPr>
        <p:spPr/>
        <p:txBody>
          <a:bodyPr>
            <a:normAutofit/>
          </a:bodyPr>
          <a:lstStyle/>
          <a:p>
            <a:endParaRPr lang="nl-NL" sz="1600" dirty="0">
              <a:solidFill>
                <a:srgbClr val="F8F8F2"/>
              </a:solidFill>
            </a:endParaRPr>
          </a:p>
        </p:txBody>
      </p:sp>
      <p:sp>
        <p:nvSpPr>
          <p:cNvPr id="15" name="Rechthoek 14"/>
          <p:cNvSpPr/>
          <p:nvPr/>
        </p:nvSpPr>
        <p:spPr>
          <a:xfrm>
            <a:off x="2937271" y="1953350"/>
            <a:ext cx="6346031" cy="396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 name="Rechthoek 2"/>
          <p:cNvSpPr/>
          <p:nvPr/>
        </p:nvSpPr>
        <p:spPr>
          <a:xfrm>
            <a:off x="4809068" y="2715088"/>
            <a:ext cx="2602439" cy="990136"/>
          </a:xfrm>
          <a:prstGeom prst="rect">
            <a:avLst/>
          </a:prstGeom>
          <a:solidFill>
            <a:schemeClr val="accent6">
              <a:alpha val="40000"/>
            </a:schemeClr>
          </a:solidFill>
          <a:ln w="38100">
            <a:solidFill>
              <a:schemeClr val="bg1">
                <a:lumMod val="5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NL" dirty="0" smtClean="0"/>
              <a:t>Offset</a:t>
            </a:r>
            <a:endParaRPr lang="nl-NL" dirty="0"/>
          </a:p>
        </p:txBody>
      </p:sp>
      <p:grpSp>
        <p:nvGrpSpPr>
          <p:cNvPr id="2" name="Groep 1"/>
          <p:cNvGrpSpPr/>
          <p:nvPr/>
        </p:nvGrpSpPr>
        <p:grpSpPr>
          <a:xfrm>
            <a:off x="3114675" y="2614785"/>
            <a:ext cx="5991225" cy="2794392"/>
            <a:chOff x="3114675" y="2614785"/>
            <a:chExt cx="5991225" cy="2794392"/>
          </a:xfrm>
        </p:grpSpPr>
        <p:sp>
          <p:nvSpPr>
            <p:cNvPr id="17" name="Rechthoek 16"/>
            <p:cNvSpPr/>
            <p:nvPr/>
          </p:nvSpPr>
          <p:spPr>
            <a:xfrm>
              <a:off x="3114675"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16" name="Rechthoek 15"/>
            <p:cNvSpPr/>
            <p:nvPr/>
          </p:nvSpPr>
          <p:spPr>
            <a:xfrm>
              <a:off x="3114675" y="2614785"/>
              <a:ext cx="5991225" cy="2794391"/>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smtClean="0">
                <a:solidFill>
                  <a:srgbClr val="5F6475"/>
                </a:solidFill>
              </a:endParaRPr>
            </a:p>
            <a:p>
              <a:pPr algn="ctr"/>
              <a:endParaRPr lang="nl-NL" dirty="0">
                <a:solidFill>
                  <a:srgbClr val="5F6475"/>
                </a:solidFill>
              </a:endParaRPr>
            </a:p>
            <a:p>
              <a:pPr algn="ctr"/>
              <a:endParaRPr lang="nl-NL" dirty="0" smtClean="0">
                <a:solidFill>
                  <a:srgbClr val="5F6475"/>
                </a:solidFill>
              </a:endParaRPr>
            </a:p>
            <a:p>
              <a:pPr algn="ctr"/>
              <a:r>
                <a:rPr lang="nl-NL" dirty="0" smtClean="0">
                  <a:solidFill>
                    <a:srgbClr val="5F6475"/>
                  </a:solidFill>
                </a:rPr>
                <a:t>.container</a:t>
              </a:r>
              <a:endParaRPr lang="nl-NL" dirty="0">
                <a:solidFill>
                  <a:srgbClr val="5F6475"/>
                </a:solidFill>
              </a:endParaRPr>
            </a:p>
          </p:txBody>
        </p:sp>
        <p:sp>
          <p:nvSpPr>
            <p:cNvPr id="18" name="Rechthoek 17"/>
            <p:cNvSpPr/>
            <p:nvPr/>
          </p:nvSpPr>
          <p:spPr>
            <a:xfrm>
              <a:off x="8953500"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Rechthoek 18"/>
            <p:cNvSpPr/>
            <p:nvPr/>
          </p:nvSpPr>
          <p:spPr>
            <a:xfrm>
              <a:off x="3114675" y="2718997"/>
              <a:ext cx="1694393" cy="986227"/>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.col-xs-4</a:t>
              </a:r>
            </a:p>
            <a:p>
              <a:pPr algn="ctr"/>
              <a:r>
                <a:rPr lang="nl-NL" dirty="0" smtClean="0">
                  <a:solidFill>
                    <a:srgbClr val="5F6475"/>
                  </a:solidFill>
                </a:rPr>
                <a:t>.col-xs-offset-0</a:t>
              </a:r>
              <a:endParaRPr lang="nl-NL" dirty="0">
                <a:solidFill>
                  <a:srgbClr val="5F6475"/>
                </a:solidFill>
              </a:endParaRPr>
            </a:p>
          </p:txBody>
        </p:sp>
        <p:sp>
          <p:nvSpPr>
            <p:cNvPr id="25" name="Rechthoek 24"/>
            <p:cNvSpPr/>
            <p:nvPr/>
          </p:nvSpPr>
          <p:spPr>
            <a:xfrm>
              <a:off x="3114675" y="2718997"/>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4" name="Rechthoek 23"/>
            <p:cNvSpPr/>
            <p:nvPr/>
          </p:nvSpPr>
          <p:spPr>
            <a:xfrm>
              <a:off x="4647990" y="2715089"/>
              <a:ext cx="161078" cy="984401"/>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grpSp>
      <p:sp>
        <p:nvSpPr>
          <p:cNvPr id="20" name="Rechthoek 19"/>
          <p:cNvSpPr/>
          <p:nvPr/>
        </p:nvSpPr>
        <p:spPr>
          <a:xfrm>
            <a:off x="7411507" y="2713263"/>
            <a:ext cx="1694393" cy="986227"/>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.col-xs-4</a:t>
            </a:r>
          </a:p>
          <a:p>
            <a:pPr algn="ctr"/>
            <a:r>
              <a:rPr lang="nl-NL" dirty="0" smtClean="0">
                <a:solidFill>
                  <a:srgbClr val="5F6475"/>
                </a:solidFill>
              </a:rPr>
              <a:t>.col-offset-4</a:t>
            </a:r>
            <a:endParaRPr lang="nl-NL" dirty="0">
              <a:solidFill>
                <a:srgbClr val="5F6475"/>
              </a:solidFill>
            </a:endParaRPr>
          </a:p>
        </p:txBody>
      </p:sp>
      <p:sp>
        <p:nvSpPr>
          <p:cNvPr id="21" name="Rechthoek 20"/>
          <p:cNvSpPr/>
          <p:nvPr/>
        </p:nvSpPr>
        <p:spPr>
          <a:xfrm>
            <a:off x="7411507" y="2713263"/>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2" name="Rechthoek 21"/>
          <p:cNvSpPr/>
          <p:nvPr/>
        </p:nvSpPr>
        <p:spPr>
          <a:xfrm>
            <a:off x="8944822" y="2709355"/>
            <a:ext cx="161078" cy="984401"/>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Tree>
    <p:extLst>
      <p:ext uri="{BB962C8B-B14F-4D97-AF65-F5344CB8AC3E}">
        <p14:creationId xmlns:p14="http://schemas.microsoft.com/office/powerpoint/2010/main" val="309044107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OFFSET</a:t>
            </a:r>
            <a:endParaRPr lang="nl-NL" dirty="0"/>
          </a:p>
        </p:txBody>
      </p:sp>
      <p:sp>
        <p:nvSpPr>
          <p:cNvPr id="4" name="Tijdelijke aanduiding voor tekst 3"/>
          <p:cNvSpPr>
            <a:spLocks noGrp="1"/>
          </p:cNvSpPr>
          <p:nvPr>
            <p:ph type="body" sz="quarter" idx="10"/>
          </p:nvPr>
        </p:nvSpPr>
        <p:spPr/>
        <p:txBody>
          <a:bodyPr>
            <a:normAutofit/>
          </a:bodyPr>
          <a:lstStyle/>
          <a:p>
            <a:r>
              <a:rPr lang="nl-NL" sz="2400" dirty="0">
                <a:solidFill>
                  <a:srgbClr val="F92672"/>
                </a:solidFill>
              </a:rPr>
              <a:t>&lt;div</a:t>
            </a:r>
            <a:r>
              <a:rPr lang="nl-NL" sz="2400" dirty="0">
                <a:solidFill>
                  <a:srgbClr val="F8F8F2"/>
                </a:solidFill>
              </a:rPr>
              <a:t> </a:t>
            </a:r>
            <a:r>
              <a:rPr lang="nl-NL" sz="2400" dirty="0">
                <a:solidFill>
                  <a:srgbClr val="A6E22E"/>
                </a:solidFill>
              </a:rPr>
              <a:t>class=</a:t>
            </a:r>
            <a:r>
              <a:rPr lang="nl-NL" sz="2400" dirty="0">
                <a:solidFill>
                  <a:srgbClr val="E6DB74"/>
                </a:solidFill>
              </a:rPr>
              <a:t>"</a:t>
            </a:r>
            <a:r>
              <a:rPr lang="nl-NL" sz="2400" dirty="0" err="1">
                <a:solidFill>
                  <a:srgbClr val="E6DB74"/>
                </a:solidFill>
              </a:rPr>
              <a:t>row</a:t>
            </a:r>
            <a:r>
              <a:rPr lang="nl-NL" sz="2400" dirty="0">
                <a:solidFill>
                  <a:srgbClr val="E6DB74"/>
                </a:solidFill>
              </a:rPr>
              <a:t>"</a:t>
            </a:r>
            <a:r>
              <a:rPr lang="nl-NL" sz="2400" dirty="0">
                <a:solidFill>
                  <a:srgbClr val="F92672"/>
                </a:solidFill>
              </a:rPr>
              <a:t>&gt;</a:t>
            </a:r>
            <a:endParaRPr lang="nl-NL" sz="2400" dirty="0">
              <a:solidFill>
                <a:srgbClr val="F8F8F2"/>
              </a:solidFill>
            </a:endParaRPr>
          </a:p>
          <a:p>
            <a:r>
              <a:rPr lang="en-US" sz="2400" dirty="0">
                <a:solidFill>
                  <a:srgbClr val="F8F8F2"/>
                </a:solidFill>
              </a:rPr>
              <a:t>    </a:t>
            </a:r>
            <a:r>
              <a:rPr lang="en-US" sz="2400" dirty="0">
                <a:solidFill>
                  <a:srgbClr val="F92672"/>
                </a:solidFill>
              </a:rPr>
              <a:t>&lt;div</a:t>
            </a:r>
            <a:r>
              <a:rPr lang="en-US" sz="2400" dirty="0">
                <a:solidFill>
                  <a:srgbClr val="F8F8F2"/>
                </a:solidFill>
              </a:rPr>
              <a:t> </a:t>
            </a:r>
            <a:r>
              <a:rPr lang="en-US" sz="2400" dirty="0">
                <a:solidFill>
                  <a:srgbClr val="A6E22E"/>
                </a:solidFill>
              </a:rPr>
              <a:t>class=</a:t>
            </a:r>
            <a:r>
              <a:rPr lang="en-US" sz="2400" dirty="0">
                <a:solidFill>
                  <a:srgbClr val="E6DB74"/>
                </a:solidFill>
              </a:rPr>
              <a:t>"col-sm-6 </a:t>
            </a:r>
            <a:r>
              <a:rPr lang="en-US" sz="2400" dirty="0" smtClean="0">
                <a:solidFill>
                  <a:srgbClr val="E6DB74"/>
                </a:solidFill>
              </a:rPr>
              <a:t>col-sm-offset-0</a:t>
            </a:r>
          </a:p>
          <a:p>
            <a:r>
              <a:rPr lang="en-US" sz="2400" dirty="0">
                <a:solidFill>
                  <a:srgbClr val="E6DB74"/>
                </a:solidFill>
              </a:rPr>
              <a:t> </a:t>
            </a:r>
            <a:r>
              <a:rPr lang="en-US" sz="2400" dirty="0" smtClean="0">
                <a:solidFill>
                  <a:srgbClr val="E6DB74"/>
                </a:solidFill>
              </a:rPr>
              <a:t>               col-xs-4 "</a:t>
            </a:r>
            <a:r>
              <a:rPr lang="en-US" sz="2400" dirty="0" smtClean="0">
                <a:solidFill>
                  <a:srgbClr val="F92672"/>
                </a:solidFill>
              </a:rPr>
              <a:t>&gt;</a:t>
            </a:r>
          </a:p>
          <a:p>
            <a:r>
              <a:rPr lang="en-US" sz="2400" dirty="0">
                <a:solidFill>
                  <a:srgbClr val="F92672"/>
                </a:solidFill>
              </a:rPr>
              <a:t> </a:t>
            </a:r>
            <a:r>
              <a:rPr lang="en-US" sz="2400" dirty="0" smtClean="0">
                <a:solidFill>
                  <a:srgbClr val="F92672"/>
                </a:solidFill>
              </a:rPr>
              <a:t>   &lt;/</a:t>
            </a:r>
            <a:r>
              <a:rPr lang="en-US" sz="2400" dirty="0">
                <a:solidFill>
                  <a:srgbClr val="F92672"/>
                </a:solidFill>
              </a:rPr>
              <a:t>div&gt;</a:t>
            </a:r>
            <a:endParaRPr lang="en-US" sz="2400" dirty="0">
              <a:solidFill>
                <a:srgbClr val="F8F8F2"/>
              </a:solidFill>
            </a:endParaRPr>
          </a:p>
          <a:p>
            <a:r>
              <a:rPr lang="en-US" sz="2400" dirty="0">
                <a:solidFill>
                  <a:srgbClr val="F8F8F2"/>
                </a:solidFill>
              </a:rPr>
              <a:t>    </a:t>
            </a:r>
            <a:r>
              <a:rPr lang="en-US" sz="2400" dirty="0">
                <a:solidFill>
                  <a:srgbClr val="F92672"/>
                </a:solidFill>
              </a:rPr>
              <a:t>&lt;div</a:t>
            </a:r>
            <a:r>
              <a:rPr lang="en-US" sz="2400" dirty="0">
                <a:solidFill>
                  <a:srgbClr val="F8F8F2"/>
                </a:solidFill>
              </a:rPr>
              <a:t> </a:t>
            </a:r>
            <a:r>
              <a:rPr lang="en-US" sz="2400" dirty="0">
                <a:solidFill>
                  <a:srgbClr val="A6E22E"/>
                </a:solidFill>
              </a:rPr>
              <a:t>class=</a:t>
            </a:r>
            <a:r>
              <a:rPr lang="en-US" sz="2400" dirty="0">
                <a:solidFill>
                  <a:srgbClr val="E6DB74"/>
                </a:solidFill>
              </a:rPr>
              <a:t>"col-sm-6 </a:t>
            </a:r>
            <a:r>
              <a:rPr lang="en-US" sz="2400" dirty="0" smtClean="0">
                <a:solidFill>
                  <a:srgbClr val="E6DB74"/>
                </a:solidFill>
              </a:rPr>
              <a:t>col-sm-offset-0</a:t>
            </a:r>
          </a:p>
          <a:p>
            <a:r>
              <a:rPr lang="en-US" sz="2400" dirty="0">
                <a:solidFill>
                  <a:srgbClr val="E6DB74"/>
                </a:solidFill>
              </a:rPr>
              <a:t> </a:t>
            </a:r>
            <a:r>
              <a:rPr lang="en-US" sz="2400" dirty="0" smtClean="0">
                <a:solidFill>
                  <a:srgbClr val="E6DB74"/>
                </a:solidFill>
              </a:rPr>
              <a:t>               col-xs-4 </a:t>
            </a:r>
            <a:r>
              <a:rPr lang="en-US" sz="2400" dirty="0">
                <a:solidFill>
                  <a:srgbClr val="E6DB74"/>
                </a:solidFill>
              </a:rPr>
              <a:t>col-xs-offset-4 </a:t>
            </a:r>
            <a:r>
              <a:rPr lang="en-US" sz="2400" dirty="0" smtClean="0">
                <a:solidFill>
                  <a:srgbClr val="E6DB74"/>
                </a:solidFill>
              </a:rPr>
              <a:t>"</a:t>
            </a:r>
            <a:r>
              <a:rPr lang="en-US" sz="2400" dirty="0" smtClean="0">
                <a:solidFill>
                  <a:srgbClr val="F92672"/>
                </a:solidFill>
              </a:rPr>
              <a:t>&gt;</a:t>
            </a:r>
          </a:p>
          <a:p>
            <a:r>
              <a:rPr lang="en-US" sz="2400" dirty="0">
                <a:solidFill>
                  <a:srgbClr val="F92672"/>
                </a:solidFill>
              </a:rPr>
              <a:t> </a:t>
            </a:r>
            <a:r>
              <a:rPr lang="en-US" sz="2400" dirty="0" smtClean="0">
                <a:solidFill>
                  <a:srgbClr val="F92672"/>
                </a:solidFill>
              </a:rPr>
              <a:t>   &lt;/</a:t>
            </a:r>
            <a:r>
              <a:rPr lang="en-US" sz="2400" dirty="0">
                <a:solidFill>
                  <a:srgbClr val="F92672"/>
                </a:solidFill>
              </a:rPr>
              <a:t>div&gt;</a:t>
            </a:r>
            <a:endParaRPr lang="en-US" sz="2400" dirty="0">
              <a:solidFill>
                <a:srgbClr val="F8F8F2"/>
              </a:solidFill>
            </a:endParaRPr>
          </a:p>
          <a:p>
            <a:r>
              <a:rPr lang="nl-NL" sz="2400" dirty="0">
                <a:solidFill>
                  <a:srgbClr val="F92672"/>
                </a:solidFill>
              </a:rPr>
              <a:t>&lt;/div&gt;</a:t>
            </a:r>
            <a:endParaRPr lang="nl-NL" sz="2400" dirty="0">
              <a:solidFill>
                <a:srgbClr val="F8F8F2"/>
              </a:solidFill>
            </a:endParaRPr>
          </a:p>
          <a:p>
            <a:endParaRPr lang="nl-NL" sz="2400" dirty="0"/>
          </a:p>
        </p:txBody>
      </p:sp>
    </p:spTree>
    <p:extLst>
      <p:ext uri="{BB962C8B-B14F-4D97-AF65-F5344CB8AC3E}">
        <p14:creationId xmlns:p14="http://schemas.microsoft.com/office/powerpoint/2010/main" val="3080108260"/>
      </p:ext>
    </p:extLst>
  </p:cSld>
  <p:clrMapOvr>
    <a:masterClrMapping/>
  </p:clrMapOvr>
  <p:transition spd="slow">
    <p:push/>
  </p:transition>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DEMO</a:t>
            </a:r>
            <a:endParaRPr lang="nl-NL" dirty="0"/>
          </a:p>
        </p:txBody>
      </p:sp>
      <p:sp>
        <p:nvSpPr>
          <p:cNvPr id="4" name="Rechthoek 3">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1469851995"/>
      </p:ext>
    </p:extLst>
  </p:cSld>
  <p:clrMapOvr>
    <a:masterClrMapping/>
  </p:clrMapOvr>
  <p:transition spd="slow">
    <p:push/>
  </p:transition>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smtClean="0"/>
              <a:t>OPDRACHT 3 : MAAK DE WEBSITE VOLLEDIG RESPONSIVE</a:t>
            </a:r>
            <a:endParaRPr lang="nl-NL" dirty="0"/>
          </a:p>
        </p:txBody>
      </p:sp>
    </p:spTree>
    <p:extLst>
      <p:ext uri="{BB962C8B-B14F-4D97-AF65-F5344CB8AC3E}">
        <p14:creationId xmlns:p14="http://schemas.microsoft.com/office/powerpoint/2010/main" val="2799830910"/>
      </p:ext>
    </p:extLst>
  </p:cSld>
  <p:clrMapOvr>
    <a:masterClrMapping/>
  </p:clrMapOvr>
  <p:transition spd="slow">
    <p:push/>
  </p:transition>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INSTRUCTIES</a:t>
            </a:r>
            <a:endParaRPr lang="nl-NL" dirty="0"/>
          </a:p>
        </p:txBody>
      </p:sp>
      <p:sp>
        <p:nvSpPr>
          <p:cNvPr id="4" name="Tijdelijke aanduiding voor inhoud 3"/>
          <p:cNvSpPr>
            <a:spLocks noGrp="1"/>
          </p:cNvSpPr>
          <p:nvPr>
            <p:ph idx="1"/>
          </p:nvPr>
        </p:nvSpPr>
        <p:spPr/>
        <p:txBody>
          <a:bodyPr/>
          <a:lstStyle/>
          <a:p>
            <a:pPr marL="514350" indent="-514350">
              <a:buFont typeface="+mj-lt"/>
              <a:buAutoNum type="arabicPeriod"/>
            </a:pPr>
            <a:r>
              <a:rPr lang="nl-NL" dirty="0" smtClean="0"/>
              <a:t>Git </a:t>
            </a:r>
            <a:r>
              <a:rPr lang="nl-NL" dirty="0" err="1" smtClean="0"/>
              <a:t>checkout</a:t>
            </a:r>
            <a:r>
              <a:rPr lang="nl-NL" dirty="0" smtClean="0"/>
              <a:t> blok-3</a:t>
            </a:r>
          </a:p>
          <a:p>
            <a:pPr marL="514350" indent="-514350">
              <a:buFont typeface="+mj-lt"/>
              <a:buAutoNum type="arabicPeriod"/>
            </a:pPr>
            <a:r>
              <a:rPr lang="nl-NL" dirty="0" err="1" smtClean="0"/>
              <a:t>Npm-install</a:t>
            </a:r>
            <a:endParaRPr lang="nl-NL" dirty="0" smtClean="0"/>
          </a:p>
          <a:p>
            <a:pPr marL="514350" indent="-514350">
              <a:buFont typeface="+mj-lt"/>
              <a:buAutoNum type="arabicPeriod"/>
            </a:pPr>
            <a:r>
              <a:rPr lang="nl-NL" dirty="0" err="1" smtClean="0"/>
              <a:t>Grunt</a:t>
            </a:r>
            <a:r>
              <a:rPr lang="nl-NL" dirty="0" smtClean="0"/>
              <a:t> serve</a:t>
            </a:r>
            <a:endParaRPr lang="nl-NL" dirty="0"/>
          </a:p>
        </p:txBody>
      </p:sp>
    </p:spTree>
    <p:extLst>
      <p:ext uri="{BB962C8B-B14F-4D97-AF65-F5344CB8AC3E}">
        <p14:creationId xmlns:p14="http://schemas.microsoft.com/office/powerpoint/2010/main" val="1416632208"/>
      </p:ext>
    </p:extLst>
  </p:cSld>
  <p:clrMapOvr>
    <a:masterClrMapping/>
  </p:clrMapOvr>
  <p:transition spd="slow">
    <p:push/>
  </p:transition>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ndertitel 3"/>
          <p:cNvSpPr>
            <a:spLocks noGrp="1"/>
          </p:cNvSpPr>
          <p:nvPr>
            <p:ph type="subTitle" idx="1"/>
          </p:nvPr>
        </p:nvSpPr>
        <p:spPr/>
        <p:txBody>
          <a:bodyPr>
            <a:normAutofit lnSpcReduction="10000"/>
          </a:bodyPr>
          <a:lstStyle/>
          <a:p>
            <a:endParaRPr lang="nl-NL"/>
          </a:p>
        </p:txBody>
      </p:sp>
      <p:sp>
        <p:nvSpPr>
          <p:cNvPr id="2" name="Titel 1"/>
          <p:cNvSpPr>
            <a:spLocks noGrp="1"/>
          </p:cNvSpPr>
          <p:nvPr>
            <p:ph type="title"/>
          </p:nvPr>
        </p:nvSpPr>
        <p:spPr/>
        <p:txBody>
          <a:bodyPr/>
          <a:lstStyle/>
          <a:p>
            <a:r>
              <a:rPr lang="nl-NL" dirty="0" smtClean="0"/>
              <a:t>DE TOEKOMST VAN GRIDS</a:t>
            </a:r>
            <a:endParaRPr lang="nl-NL" dirty="0"/>
          </a:p>
        </p:txBody>
      </p:sp>
    </p:spTree>
    <p:extLst>
      <p:ext uri="{BB962C8B-B14F-4D97-AF65-F5344CB8AC3E}">
        <p14:creationId xmlns:p14="http://schemas.microsoft.com/office/powerpoint/2010/main" val="3097431792"/>
      </p:ext>
    </p:extLst>
  </p:cSld>
  <p:clrMapOvr>
    <a:masterClrMapping/>
  </p:clrMapOvr>
  <p:transition spd="slow">
    <p:push/>
  </p:transition>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FLEXBOX</a:t>
            </a:r>
            <a:endParaRPr lang="nl-NL" dirty="0"/>
          </a:p>
        </p:txBody>
      </p:sp>
      <p:sp>
        <p:nvSpPr>
          <p:cNvPr id="5" name="Tijdelijke aanduiding voor inhoud 4"/>
          <p:cNvSpPr>
            <a:spLocks noGrp="1"/>
          </p:cNvSpPr>
          <p:nvPr>
            <p:ph idx="1"/>
          </p:nvPr>
        </p:nvSpPr>
        <p:spPr/>
        <p:txBody>
          <a:bodyPr/>
          <a:lstStyle/>
          <a:p>
            <a:r>
              <a:rPr lang="nl-NL" dirty="0" err="1" smtClean="0"/>
              <a:t>Layout</a:t>
            </a:r>
            <a:r>
              <a:rPr lang="nl-NL" dirty="0" smtClean="0"/>
              <a:t> model</a:t>
            </a:r>
          </a:p>
          <a:p>
            <a:r>
              <a:rPr lang="nl-NL" dirty="0" smtClean="0"/>
              <a:t>Syntax</a:t>
            </a:r>
          </a:p>
          <a:p>
            <a:r>
              <a:rPr lang="nl-NL" dirty="0" smtClean="0"/>
              <a:t>(Geen) </a:t>
            </a:r>
            <a:r>
              <a:rPr lang="nl-NL" dirty="0" err="1" smtClean="0"/>
              <a:t>hacks</a:t>
            </a:r>
            <a:endParaRPr lang="nl-NL" dirty="0" smtClean="0"/>
          </a:p>
          <a:p>
            <a:r>
              <a:rPr lang="nl-NL" dirty="0" smtClean="0"/>
              <a:t>Support</a:t>
            </a:r>
            <a:endParaRPr lang="nl-NL" dirty="0"/>
          </a:p>
        </p:txBody>
      </p:sp>
    </p:spTree>
    <p:extLst>
      <p:ext uri="{BB962C8B-B14F-4D97-AF65-F5344CB8AC3E}">
        <p14:creationId xmlns:p14="http://schemas.microsoft.com/office/powerpoint/2010/main" val="1704966997"/>
      </p:ext>
    </p:extLst>
  </p:cSld>
  <p:clrMapOvr>
    <a:masterClrMapping/>
  </p:clrMapOvr>
  <p:transition spd="slow">
    <p:push/>
  </p:transition>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nl-NL" dirty="0" smtClean="0"/>
              <a:t>BROWSER SUPPORT</a:t>
            </a:r>
            <a:endParaRPr lang="nl-NL" dirty="0"/>
          </a:p>
        </p:txBody>
      </p:sp>
      <p:pic>
        <p:nvPicPr>
          <p:cNvPr id="9" name="Tijdelijke aanduiding voor inhoud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66393" y="2232569"/>
            <a:ext cx="10459214" cy="3131049"/>
          </a:xfrm>
        </p:spPr>
      </p:pic>
    </p:spTree>
    <p:extLst>
      <p:ext uri="{BB962C8B-B14F-4D97-AF65-F5344CB8AC3E}">
        <p14:creationId xmlns:p14="http://schemas.microsoft.com/office/powerpoint/2010/main" val="3699067955"/>
      </p:ext>
    </p:extLst>
  </p:cSld>
  <p:clrMapOvr>
    <a:masterClrMapping/>
  </p:clrMapOvr>
  <p:transition spd="slow">
    <p:push/>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 / - NATIVE APP</a:t>
            </a:r>
            <a:endParaRPr lang="nl-NL" dirty="0"/>
          </a:p>
        </p:txBody>
      </p:sp>
      <p:sp>
        <p:nvSpPr>
          <p:cNvPr id="6" name="Tijdelijke aanduiding voor inhoud 5"/>
          <p:cNvSpPr>
            <a:spLocks noGrp="1"/>
          </p:cNvSpPr>
          <p:nvPr>
            <p:ph sz="half" idx="1"/>
          </p:nvPr>
        </p:nvSpPr>
        <p:spPr/>
        <p:txBody>
          <a:bodyPr/>
          <a:lstStyle/>
          <a:p>
            <a:r>
              <a:rPr lang="nl-NL" dirty="0" smtClean="0"/>
              <a:t>Offline</a:t>
            </a:r>
          </a:p>
          <a:p>
            <a:r>
              <a:rPr lang="nl-NL" dirty="0" smtClean="0"/>
              <a:t>Push</a:t>
            </a:r>
          </a:p>
          <a:p>
            <a:r>
              <a:rPr lang="nl-NL" dirty="0" smtClean="0"/>
              <a:t>Device hardware</a:t>
            </a:r>
          </a:p>
          <a:p>
            <a:r>
              <a:rPr lang="nl-NL" dirty="0" smtClean="0"/>
              <a:t>Gebruikerservaring</a:t>
            </a:r>
            <a:endParaRPr lang="nl-NL" dirty="0"/>
          </a:p>
        </p:txBody>
      </p:sp>
      <p:sp>
        <p:nvSpPr>
          <p:cNvPr id="8" name="Tijdelijke aanduiding voor inhoud 7"/>
          <p:cNvSpPr>
            <a:spLocks noGrp="1"/>
          </p:cNvSpPr>
          <p:nvPr>
            <p:ph sz="half" idx="2"/>
          </p:nvPr>
        </p:nvSpPr>
        <p:spPr/>
        <p:txBody>
          <a:bodyPr/>
          <a:lstStyle/>
          <a:p>
            <a:r>
              <a:rPr lang="nl-NL" dirty="0" smtClean="0"/>
              <a:t>Download drempel</a:t>
            </a:r>
          </a:p>
          <a:p>
            <a:r>
              <a:rPr lang="nl-NL" dirty="0" smtClean="0"/>
              <a:t>Content indexering</a:t>
            </a:r>
          </a:p>
          <a:p>
            <a:r>
              <a:rPr lang="nl-NL" dirty="0" smtClean="0"/>
              <a:t>Ontwikkelkosten</a:t>
            </a:r>
          </a:p>
          <a:p>
            <a:r>
              <a:rPr lang="nl-NL" dirty="0" smtClean="0"/>
              <a:t>Meerdere codebases</a:t>
            </a:r>
            <a:endParaRPr lang="nl-NL" dirty="0"/>
          </a:p>
        </p:txBody>
      </p:sp>
    </p:spTree>
    <p:extLst>
      <p:ext uri="{BB962C8B-B14F-4D97-AF65-F5344CB8AC3E}">
        <p14:creationId xmlns:p14="http://schemas.microsoft.com/office/powerpoint/2010/main" val="3151864266"/>
      </p:ext>
    </p:extLst>
  </p:cSld>
  <p:clrMapOvr>
    <a:masterClrMapping/>
  </p:clrMapOvr>
  <p:transition spd="slow">
    <p:push/>
  </p:transition>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DEMO</a:t>
            </a:r>
            <a:endParaRPr lang="nl-NL" dirty="0"/>
          </a:p>
        </p:txBody>
      </p:sp>
      <p:sp>
        <p:nvSpPr>
          <p:cNvPr id="3" name="Rechthoek 2">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665149115"/>
      </p:ext>
    </p:extLst>
  </p:cSld>
  <p:clrMapOvr>
    <a:masterClrMapping/>
  </p:clrMapOvr>
  <p:transition spd="slow">
    <p:push/>
  </p:transition>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CSS GRID LAYOUT</a:t>
            </a:r>
            <a:endParaRPr lang="nl-NL" dirty="0"/>
          </a:p>
        </p:txBody>
      </p:sp>
      <p:sp>
        <p:nvSpPr>
          <p:cNvPr id="5" name="Tijdelijke aanduiding voor inhoud 4"/>
          <p:cNvSpPr>
            <a:spLocks noGrp="1"/>
          </p:cNvSpPr>
          <p:nvPr>
            <p:ph idx="1"/>
          </p:nvPr>
        </p:nvSpPr>
        <p:spPr/>
        <p:txBody>
          <a:bodyPr/>
          <a:lstStyle/>
          <a:p>
            <a:r>
              <a:rPr lang="nl-NL" dirty="0" smtClean="0"/>
              <a:t>Indeling</a:t>
            </a:r>
          </a:p>
          <a:p>
            <a:r>
              <a:rPr lang="nl-NL" dirty="0" smtClean="0"/>
              <a:t>Syntax</a:t>
            </a:r>
            <a:endParaRPr lang="nl-NL" u="sng" dirty="0" smtClean="0"/>
          </a:p>
          <a:p>
            <a:r>
              <a:rPr lang="nl-NL" dirty="0" smtClean="0"/>
              <a:t>Vanaf IE10</a:t>
            </a:r>
          </a:p>
        </p:txBody>
      </p:sp>
    </p:spTree>
    <p:extLst>
      <p:ext uri="{BB962C8B-B14F-4D97-AF65-F5344CB8AC3E}">
        <p14:creationId xmlns:p14="http://schemas.microsoft.com/office/powerpoint/2010/main" val="9573579"/>
      </p:ext>
    </p:extLst>
  </p:cSld>
  <p:clrMapOvr>
    <a:masterClrMapping/>
  </p:clrMapOvr>
  <p:transition spd="slow">
    <p:push/>
  </p:transition>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nl-NL" dirty="0" smtClean="0"/>
              <a:t>BROWSER SUPPORT</a:t>
            </a:r>
            <a:endParaRPr lang="nl-NL" dirty="0"/>
          </a:p>
        </p:txBody>
      </p:sp>
      <p:pic>
        <p:nvPicPr>
          <p:cNvPr id="9" name="Tijdelijke aanduiding voor inhoud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66393" y="2248426"/>
            <a:ext cx="10459214" cy="3099335"/>
          </a:xfrm>
        </p:spPr>
      </p:pic>
    </p:spTree>
    <p:extLst>
      <p:ext uri="{BB962C8B-B14F-4D97-AF65-F5344CB8AC3E}">
        <p14:creationId xmlns:p14="http://schemas.microsoft.com/office/powerpoint/2010/main" val="3151194414"/>
      </p:ext>
    </p:extLst>
  </p:cSld>
  <p:clrMapOvr>
    <a:masterClrMapping/>
  </p:clrMapOvr>
  <p:transition spd="slow">
    <p:push/>
  </p:transition>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4" hidden="1"/>
          <p:cNvSpPr txBox="1">
            <a:spLocks/>
          </p:cNvSpPr>
          <p:nvPr/>
        </p:nvSpPr>
        <p:spPr>
          <a:xfrm>
            <a:off x="7705290" y="355947"/>
            <a:ext cx="2042554"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nl-NL" sz="11500" dirty="0" smtClean="0">
                <a:solidFill>
                  <a:srgbClr val="3A8EC4"/>
                </a:solidFill>
              </a:rPr>
              <a:t>1.3</a:t>
            </a:r>
            <a:endParaRPr lang="nl-NL" sz="11500" dirty="0">
              <a:solidFill>
                <a:srgbClr val="3A8EC4"/>
              </a:solidFill>
            </a:endParaRPr>
          </a:p>
        </p:txBody>
      </p:sp>
      <p:sp>
        <p:nvSpPr>
          <p:cNvPr id="21" name="Ondertitel 20"/>
          <p:cNvSpPr>
            <a:spLocks noGrp="1"/>
          </p:cNvSpPr>
          <p:nvPr>
            <p:ph type="subTitle" idx="1"/>
          </p:nvPr>
        </p:nvSpPr>
        <p:spPr/>
        <p:txBody>
          <a:bodyPr>
            <a:normAutofit lnSpcReduction="10000"/>
          </a:bodyPr>
          <a:lstStyle/>
          <a:p>
            <a:endParaRPr lang="nl-NL" dirty="0"/>
          </a:p>
        </p:txBody>
      </p:sp>
      <p:sp>
        <p:nvSpPr>
          <p:cNvPr id="3" name="Titel 2"/>
          <p:cNvSpPr>
            <a:spLocks noGrp="1"/>
          </p:cNvSpPr>
          <p:nvPr>
            <p:ph type="title"/>
          </p:nvPr>
        </p:nvSpPr>
        <p:spPr/>
        <p:txBody>
          <a:bodyPr/>
          <a:lstStyle/>
          <a:p>
            <a:r>
              <a:rPr lang="nl-NL" dirty="0" smtClean="0"/>
              <a:t>RESPONSIVE GRID WORKSHOP</a:t>
            </a:r>
            <a:endParaRPr lang="nl-NL" dirty="0"/>
          </a:p>
        </p:txBody>
      </p:sp>
    </p:spTree>
    <p:extLst>
      <p:ext uri="{BB962C8B-B14F-4D97-AF65-F5344CB8AC3E}">
        <p14:creationId xmlns:p14="http://schemas.microsoft.com/office/powerpoint/2010/main" val="410758015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1" nodeType="withEffect">
                                  <p:stCondLst>
                                    <p:cond delay="0"/>
                                  </p:stCondLst>
                                  <p:iterate type="lt">
                                    <p:tmPct val="0"/>
                                  </p:iterate>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xit" presetSubtype="0" fill="hold" grpId="0" nodeType="afterEffect">
                                  <p:stCondLst>
                                    <p:cond delay="3900"/>
                                  </p:stCondLst>
                                  <p:iterate type="lt">
                                    <p:tmPct val="50000"/>
                                  </p:iterate>
                                  <p:childTnLst>
                                    <p:animEffect transition="out" filter="fade">
                                      <p:cBhvr>
                                        <p:cTn id="12" dur="1000"/>
                                        <p:tgtEl>
                                          <p:spTgt spid="8">
                                            <p:txEl>
                                              <p:pRg st="0" end="0"/>
                                            </p:txEl>
                                          </p:spTgt>
                                        </p:tgtEl>
                                      </p:cBhvr>
                                    </p:animEffect>
                                    <p:anim calcmode="lin" valueType="num">
                                      <p:cBhvr>
                                        <p:cTn id="13" dur="1000"/>
                                        <p:tgtEl>
                                          <p:spTgt spid="8">
                                            <p:txEl>
                                              <p:pRg st="0" end="0"/>
                                            </p:txEl>
                                          </p:spTgt>
                                        </p:tgtEl>
                                        <p:attrNameLst>
                                          <p:attrName>ppt_x</p:attrName>
                                        </p:attrNameLst>
                                      </p:cBhvr>
                                      <p:tavLst>
                                        <p:tav tm="0">
                                          <p:val>
                                            <p:strVal val="ppt_x"/>
                                          </p:val>
                                        </p:tav>
                                        <p:tav tm="100000">
                                          <p:val>
                                            <p:strVal val="ppt_x"/>
                                          </p:val>
                                        </p:tav>
                                      </p:tavLst>
                                    </p:anim>
                                    <p:anim calcmode="lin" valueType="num">
                                      <p:cBhvr>
                                        <p:cTn id="14" dur="1000"/>
                                        <p:tgtEl>
                                          <p:spTgt spid="8">
                                            <p:txEl>
                                              <p:pRg st="0" end="0"/>
                                            </p:txEl>
                                          </p:spTgt>
                                        </p:tgtEl>
                                        <p:attrNameLst>
                                          <p:attrName>ppt_y</p:attrName>
                                        </p:attrNameLst>
                                      </p:cBhvr>
                                      <p:tavLst>
                                        <p:tav tm="0">
                                          <p:val>
                                            <p:strVal val="ppt_y"/>
                                          </p:val>
                                        </p:tav>
                                        <p:tav tm="100000">
                                          <p:val>
                                            <p:strVal val="ppt_y-.1"/>
                                          </p:val>
                                        </p:tav>
                                      </p:tavLst>
                                    </p:anim>
                                    <p:set>
                                      <p:cBhvr>
                                        <p:cTn id="15" dur="1" fill="hold">
                                          <p:stCondLst>
                                            <p:cond delay="999"/>
                                          </p:stCondLst>
                                        </p:cTn>
                                        <p:tgtEl>
                                          <p:spTgt spid="8">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rev="1"/>
      <p:bldP spid="8" grpI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nl-NL" dirty="0"/>
          </a:p>
        </p:txBody>
      </p:sp>
      <p:sp>
        <p:nvSpPr>
          <p:cNvPr id="2" name="Titel 1"/>
          <p:cNvSpPr>
            <a:spLocks noGrp="1"/>
          </p:cNvSpPr>
          <p:nvPr>
            <p:ph type="title"/>
          </p:nvPr>
        </p:nvSpPr>
        <p:spPr/>
        <p:txBody>
          <a:bodyPr/>
          <a:lstStyle/>
          <a:p>
            <a:r>
              <a:rPr lang="nl-NL" dirty="0" smtClean="0"/>
              <a:t>EN EEN MOBIELE WEBSITE?</a:t>
            </a:r>
            <a:endParaRPr lang="nl-NL" dirty="0"/>
          </a:p>
        </p:txBody>
      </p:sp>
      <p:grpSp>
        <p:nvGrpSpPr>
          <p:cNvPr id="8" name="Groep 7"/>
          <p:cNvGrpSpPr/>
          <p:nvPr/>
        </p:nvGrpSpPr>
        <p:grpSpPr>
          <a:xfrm>
            <a:off x="4334412" y="3225800"/>
            <a:ext cx="3523176" cy="7467600"/>
            <a:chOff x="4478215" y="1917700"/>
            <a:chExt cx="3235570" cy="6858000"/>
          </a:xfrm>
        </p:grpSpPr>
        <p:pic>
          <p:nvPicPr>
            <p:cNvPr id="5" name="Afbeelding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8215" y="1917700"/>
              <a:ext cx="3235570" cy="6858000"/>
            </a:xfrm>
            <a:prstGeom prst="rect">
              <a:avLst/>
            </a:prstGeom>
          </p:spPr>
        </p:pic>
        <p:sp>
          <p:nvSpPr>
            <p:cNvPr id="7" name="Rechthoek 6"/>
            <p:cNvSpPr/>
            <p:nvPr/>
          </p:nvSpPr>
          <p:spPr>
            <a:xfrm>
              <a:off x="4724400" y="2895600"/>
              <a:ext cx="2781300" cy="4940300"/>
            </a:xfrm>
            <a:prstGeom prst="rect">
              <a:avLst/>
            </a:prstGeom>
            <a:blipFill dpi="0" rotWithShape="1">
              <a:blip r:embed="rId4">
                <a:alphaModFix amt="80000"/>
              </a:blip>
              <a:srcRect/>
              <a:tile tx="0" ty="0" sx="100000" sy="100000" flip="none"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spTree>
    <p:extLst>
      <p:ext uri="{BB962C8B-B14F-4D97-AF65-F5344CB8AC3E}">
        <p14:creationId xmlns:p14="http://schemas.microsoft.com/office/powerpoint/2010/main" val="242029777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0 -4.81481E-6 L 0 -0.23148 " pathEditMode="relative" rAng="0" ptsTypes="AA">
                                      <p:cBhvr>
                                        <p:cTn id="6" dur="2000" fill="hold"/>
                                        <p:tgtEl>
                                          <p:spTgt spid="8"/>
                                        </p:tgtEl>
                                        <p:attrNameLst>
                                          <p:attrName>ppt_x</p:attrName>
                                          <p:attrName>ppt_y</p:attrName>
                                        </p:attrNameLst>
                                      </p:cBhvr>
                                      <p:rCtr x="0" y="-1157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el 1"/>
          <p:cNvSpPr>
            <a:spLocks noGrp="1"/>
          </p:cNvSpPr>
          <p:nvPr>
            <p:ph type="title"/>
          </p:nvPr>
        </p:nvSpPr>
        <p:spPr/>
        <p:txBody>
          <a:bodyPr/>
          <a:lstStyle/>
          <a:p>
            <a:r>
              <a:rPr lang="en-US" dirty="0" smtClean="0"/>
              <a:t>TWEE APARTE WEBSITES</a:t>
            </a:r>
            <a:endParaRPr lang="nl-NL" dirty="0"/>
          </a:p>
        </p:txBody>
      </p:sp>
      <p:grpSp>
        <p:nvGrpSpPr>
          <p:cNvPr id="4" name="Groep 3"/>
          <p:cNvGrpSpPr/>
          <p:nvPr/>
        </p:nvGrpSpPr>
        <p:grpSpPr>
          <a:xfrm>
            <a:off x="1779383" y="5897652"/>
            <a:ext cx="11531158" cy="950785"/>
            <a:chOff x="1764672" y="5092700"/>
            <a:chExt cx="3964694" cy="950785"/>
          </a:xfrm>
        </p:grpSpPr>
        <p:sp>
          <p:nvSpPr>
            <p:cNvPr id="10" name="Gelijkbenige driehoek 9"/>
            <p:cNvSpPr/>
            <p:nvPr/>
          </p:nvSpPr>
          <p:spPr>
            <a:xfrm rot="10800000">
              <a:off x="2468023" y="5092700"/>
              <a:ext cx="271527" cy="234075"/>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Gelijkbenige driehoek 20"/>
            <p:cNvSpPr/>
            <p:nvPr/>
          </p:nvSpPr>
          <p:spPr>
            <a:xfrm rot="10800000">
              <a:off x="4639884" y="5092700"/>
              <a:ext cx="271527" cy="234075"/>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Tekstvak 17"/>
            <p:cNvSpPr txBox="1"/>
            <p:nvPr/>
          </p:nvSpPr>
          <p:spPr>
            <a:xfrm>
              <a:off x="1764672" y="5212488"/>
              <a:ext cx="1678228" cy="830997"/>
            </a:xfrm>
            <a:prstGeom prst="rect">
              <a:avLst/>
            </a:prstGeom>
            <a:noFill/>
          </p:spPr>
          <p:txBody>
            <a:bodyPr wrap="square" rtlCol="0">
              <a:spAutoFit/>
            </a:bodyPr>
            <a:lstStyle/>
            <a:p>
              <a:pPr algn="ctr"/>
              <a:r>
                <a:rPr lang="en-US" sz="2800" dirty="0" smtClean="0"/>
                <a:t>hetdomein.nl</a:t>
              </a:r>
            </a:p>
            <a:p>
              <a:pPr algn="ctr"/>
              <a:r>
                <a:rPr lang="en-US" sz="2000" b="1" dirty="0" smtClean="0">
                  <a:solidFill>
                    <a:srgbClr val="00B0F0"/>
                  </a:solidFill>
                </a:rPr>
                <a:t>Desktop</a:t>
              </a:r>
              <a:endParaRPr lang="nl-NL" sz="2800" b="1" dirty="0">
                <a:solidFill>
                  <a:srgbClr val="00B0F0"/>
                </a:solidFill>
              </a:endParaRPr>
            </a:p>
          </p:txBody>
        </p:sp>
        <p:sp>
          <p:nvSpPr>
            <p:cNvPr id="24" name="Tekstvak 23"/>
            <p:cNvSpPr txBox="1"/>
            <p:nvPr/>
          </p:nvSpPr>
          <p:spPr>
            <a:xfrm>
              <a:off x="3813842" y="5209738"/>
              <a:ext cx="1915524" cy="830997"/>
            </a:xfrm>
            <a:prstGeom prst="rect">
              <a:avLst/>
            </a:prstGeom>
            <a:noFill/>
          </p:spPr>
          <p:txBody>
            <a:bodyPr wrap="square" rtlCol="0">
              <a:spAutoFit/>
            </a:bodyPr>
            <a:lstStyle/>
            <a:p>
              <a:pPr algn="ctr"/>
              <a:r>
                <a:rPr lang="en-US" sz="2800" dirty="0" smtClean="0"/>
                <a:t>m.hetdomein.nl</a:t>
              </a:r>
            </a:p>
            <a:p>
              <a:pPr algn="ctr"/>
              <a:r>
                <a:rPr lang="en-US" sz="2000" b="1" dirty="0" err="1" smtClean="0">
                  <a:solidFill>
                    <a:srgbClr val="00B0F0"/>
                  </a:solidFill>
                </a:rPr>
                <a:t>mobiel</a:t>
              </a:r>
              <a:endParaRPr lang="nl-NL" sz="2800" b="1" dirty="0">
                <a:solidFill>
                  <a:srgbClr val="00B0F0"/>
                </a:solidFill>
              </a:endParaRPr>
            </a:p>
          </p:txBody>
        </p:sp>
      </p:grpSp>
      <p:pic>
        <p:nvPicPr>
          <p:cNvPr id="20" name="Afbeelding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89230" y="2824384"/>
            <a:ext cx="1471394" cy="3118717"/>
          </a:xfrm>
          <a:prstGeom prst="rect">
            <a:avLst/>
          </a:prstGeom>
        </p:spPr>
      </p:pic>
      <p:grpSp>
        <p:nvGrpSpPr>
          <p:cNvPr id="23" name="Groep 22"/>
          <p:cNvGrpSpPr/>
          <p:nvPr/>
        </p:nvGrpSpPr>
        <p:grpSpPr>
          <a:xfrm>
            <a:off x="660400" y="1690689"/>
            <a:ext cx="7300166" cy="4312611"/>
            <a:chOff x="3707238" y="2799044"/>
            <a:chExt cx="3592928" cy="2122541"/>
          </a:xfrm>
        </p:grpSpPr>
        <p:pic>
          <p:nvPicPr>
            <p:cNvPr id="25" name="Afbeelding 2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07238" y="2799044"/>
              <a:ext cx="3592928" cy="2122541"/>
            </a:xfrm>
            <a:prstGeom prst="rect">
              <a:avLst/>
            </a:prstGeom>
          </p:spPr>
        </p:pic>
        <p:pic>
          <p:nvPicPr>
            <p:cNvPr id="26" name="Afbeelding 25"/>
            <p:cNvPicPr>
              <a:picLocks noChangeAspect="1"/>
            </p:cNvPicPr>
            <p:nvPr/>
          </p:nvPicPr>
          <p:blipFill rotWithShape="1">
            <a:blip r:embed="rId5">
              <a:extLst>
                <a:ext uri="{28A0092B-C50C-407E-A947-70E740481C1C}">
                  <a14:useLocalDpi xmlns:a14="http://schemas.microsoft.com/office/drawing/2010/main" val="0"/>
                </a:ext>
              </a:extLst>
            </a:blip>
            <a:srcRect b="21726"/>
            <a:stretch/>
          </p:blipFill>
          <p:spPr>
            <a:xfrm>
              <a:off x="4141128" y="2925528"/>
              <a:ext cx="2725148" cy="1708386"/>
            </a:xfrm>
            <a:prstGeom prst="rect">
              <a:avLst/>
            </a:prstGeom>
          </p:spPr>
        </p:pic>
      </p:grpSp>
      <p:pic>
        <p:nvPicPr>
          <p:cNvPr id="16" name="Afbeelding 15"/>
          <p:cNvPicPr>
            <a:picLocks noChangeAspect="1"/>
          </p:cNvPicPr>
          <p:nvPr/>
        </p:nvPicPr>
        <p:blipFill rotWithShape="1">
          <a:blip r:embed="rId6" cstate="print">
            <a:extLst>
              <a:ext uri="{28A0092B-C50C-407E-A947-70E740481C1C}">
                <a14:useLocalDpi xmlns:a14="http://schemas.microsoft.com/office/drawing/2010/main" val="0"/>
              </a:ext>
            </a:extLst>
          </a:blip>
          <a:srcRect l="14096" r="13784" b="50536"/>
          <a:stretch/>
        </p:blipFill>
        <p:spPr>
          <a:xfrm>
            <a:off x="1515397" y="1926062"/>
            <a:ext cx="5563583" cy="3478933"/>
          </a:xfrm>
          <a:prstGeom prst="rect">
            <a:avLst/>
          </a:prstGeom>
        </p:spPr>
      </p:pic>
      <p:sp>
        <p:nvSpPr>
          <p:cNvPr id="27" name="Rechthoek 26"/>
          <p:cNvSpPr/>
          <p:nvPr/>
        </p:nvSpPr>
        <p:spPr>
          <a:xfrm>
            <a:off x="9893973" y="3254023"/>
            <a:ext cx="1272021" cy="2259438"/>
          </a:xfrm>
          <a:prstGeom prst="rect">
            <a:avLst/>
          </a:prstGeom>
          <a:blipFill dpi="0" rotWithShape="1">
            <a:blip r:embed="rId7"/>
            <a:srcRect/>
            <a:tile tx="0" ty="0" sx="43000" sy="43000" flip="none"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126906306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 / - MOBIELE WEBSITE</a:t>
            </a:r>
            <a:endParaRPr lang="nl-NL" dirty="0"/>
          </a:p>
        </p:txBody>
      </p:sp>
      <p:sp>
        <p:nvSpPr>
          <p:cNvPr id="6" name="Tijdelijke aanduiding voor inhoud 5"/>
          <p:cNvSpPr>
            <a:spLocks noGrp="1"/>
          </p:cNvSpPr>
          <p:nvPr>
            <p:ph sz="half" idx="1"/>
          </p:nvPr>
        </p:nvSpPr>
        <p:spPr/>
        <p:txBody>
          <a:bodyPr/>
          <a:lstStyle/>
          <a:p>
            <a:r>
              <a:rPr lang="nl-NL" dirty="0" smtClean="0"/>
              <a:t>Toegespitste content</a:t>
            </a:r>
          </a:p>
          <a:p>
            <a:r>
              <a:rPr lang="nl-NL" dirty="0" smtClean="0"/>
              <a:t>Toegespitst design</a:t>
            </a:r>
          </a:p>
          <a:p>
            <a:r>
              <a:rPr lang="nl-NL" dirty="0" smtClean="0"/>
              <a:t>Laadtijd</a:t>
            </a:r>
          </a:p>
        </p:txBody>
      </p:sp>
      <p:sp>
        <p:nvSpPr>
          <p:cNvPr id="8" name="Tijdelijke aanduiding voor inhoud 7"/>
          <p:cNvSpPr>
            <a:spLocks noGrp="1"/>
          </p:cNvSpPr>
          <p:nvPr>
            <p:ph sz="half" idx="2"/>
          </p:nvPr>
        </p:nvSpPr>
        <p:spPr/>
        <p:txBody>
          <a:bodyPr/>
          <a:lstStyle/>
          <a:p>
            <a:r>
              <a:rPr lang="nl-NL" dirty="0" smtClean="0"/>
              <a:t>Content indexering</a:t>
            </a:r>
          </a:p>
          <a:p>
            <a:r>
              <a:rPr lang="nl-NL" dirty="0" smtClean="0"/>
              <a:t>Meerdere codebases</a:t>
            </a:r>
          </a:p>
          <a:p>
            <a:r>
              <a:rPr lang="nl-NL" dirty="0" smtClean="0"/>
              <a:t>Ontwikkelkosten</a:t>
            </a:r>
          </a:p>
          <a:p>
            <a:r>
              <a:rPr lang="nl-NL" dirty="0"/>
              <a:t>Ontwikkeltijd</a:t>
            </a:r>
            <a:endParaRPr lang="nl-NL" dirty="0" smtClean="0"/>
          </a:p>
        </p:txBody>
      </p:sp>
    </p:spTree>
    <p:extLst>
      <p:ext uri="{BB962C8B-B14F-4D97-AF65-F5344CB8AC3E}">
        <p14:creationId xmlns:p14="http://schemas.microsoft.com/office/powerpoint/2010/main" val="1784472992"/>
      </p:ext>
    </p:extLst>
  </p:cSld>
  <p:clrMapOvr>
    <a:masterClrMapping/>
  </p:clrMapOvr>
  <p:transition spd="slow">
    <p:push/>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RESPONSIVE DESIGN</a:t>
            </a:r>
            <a:endParaRPr lang="nl-NL" dirty="0"/>
          </a:p>
        </p:txBody>
      </p:sp>
    </p:spTree>
    <p:extLst>
      <p:ext uri="{BB962C8B-B14F-4D97-AF65-F5344CB8AC3E}">
        <p14:creationId xmlns:p14="http://schemas.microsoft.com/office/powerpoint/2010/main" val="2282847566"/>
      </p:ext>
    </p:extLst>
  </p:cSld>
  <p:clrMapOvr>
    <a:masterClrMapping/>
  </p:clrMapOvr>
  <p:transition spd="slow">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hoek 2"/>
          <p:cNvSpPr/>
          <p:nvPr/>
        </p:nvSpPr>
        <p:spPr>
          <a:xfrm>
            <a:off x="7727156" y="0"/>
            <a:ext cx="648098" cy="33264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Gelijkbenige driehoek 21"/>
          <p:cNvSpPr/>
          <p:nvPr/>
        </p:nvSpPr>
        <p:spPr>
          <a:xfrm rot="5400000">
            <a:off x="8440760" y="3466572"/>
            <a:ext cx="606862" cy="475597"/>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5" name="Tekstvak 24"/>
          <p:cNvSpPr txBox="1"/>
          <p:nvPr/>
        </p:nvSpPr>
        <p:spPr>
          <a:xfrm>
            <a:off x="7295210" y="4152250"/>
            <a:ext cx="2644073" cy="738664"/>
          </a:xfrm>
          <a:prstGeom prst="rect">
            <a:avLst/>
          </a:prstGeom>
          <a:noFill/>
        </p:spPr>
        <p:txBody>
          <a:bodyPr wrap="square" rtlCol="0">
            <a:spAutoFit/>
          </a:bodyPr>
          <a:lstStyle/>
          <a:p>
            <a:pPr algn="ctr"/>
            <a:r>
              <a:rPr lang="en-US" sz="2400" dirty="0" smtClean="0"/>
              <a:t>hetdomein.nl</a:t>
            </a:r>
          </a:p>
          <a:p>
            <a:pPr algn="ctr"/>
            <a:r>
              <a:rPr lang="en-US" b="1" dirty="0" smtClean="0">
                <a:solidFill>
                  <a:srgbClr val="00B0F0"/>
                </a:solidFill>
              </a:rPr>
              <a:t>Responsive design</a:t>
            </a:r>
            <a:endParaRPr lang="nl-NL" b="1" dirty="0">
              <a:solidFill>
                <a:srgbClr val="00B0F0"/>
              </a:solidFill>
            </a:endParaRPr>
          </a:p>
        </p:txBody>
      </p:sp>
      <p:grpSp>
        <p:nvGrpSpPr>
          <p:cNvPr id="2" name="Groep 1"/>
          <p:cNvGrpSpPr/>
          <p:nvPr/>
        </p:nvGrpSpPr>
        <p:grpSpPr>
          <a:xfrm>
            <a:off x="9789230" y="2824384"/>
            <a:ext cx="1471394" cy="3118717"/>
            <a:chOff x="7697651" y="3326445"/>
            <a:chExt cx="724177" cy="1534941"/>
          </a:xfrm>
        </p:grpSpPr>
        <p:pic>
          <p:nvPicPr>
            <p:cNvPr id="15" name="Afbeelding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97651" y="3326445"/>
              <a:ext cx="724177" cy="1534941"/>
            </a:xfrm>
            <a:prstGeom prst="rect">
              <a:avLst/>
            </a:prstGeom>
          </p:spPr>
        </p:pic>
        <p:sp>
          <p:nvSpPr>
            <p:cNvPr id="17" name="Rechthoek 16"/>
            <p:cNvSpPr/>
            <p:nvPr/>
          </p:nvSpPr>
          <p:spPr>
            <a:xfrm>
              <a:off x="7752751" y="3545316"/>
              <a:ext cx="622503" cy="1105726"/>
            </a:xfrm>
            <a:prstGeom prst="rect">
              <a:avLst/>
            </a:prstGeom>
            <a:blipFill dpi="0" rotWithShape="1">
              <a:blip r:embed="rId4">
                <a:alphaModFix amt="96000"/>
              </a:blip>
              <a:srcRect/>
              <a:tile tx="0" ty="0" sx="30000" sy="30000" flip="none"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sp>
        <p:nvSpPr>
          <p:cNvPr id="31" name="Titel 1"/>
          <p:cNvSpPr>
            <a:spLocks noGrp="1"/>
          </p:cNvSpPr>
          <p:nvPr>
            <p:ph type="title"/>
          </p:nvPr>
        </p:nvSpPr>
        <p:spPr/>
        <p:txBody>
          <a:bodyPr>
            <a:normAutofit fontScale="90000"/>
          </a:bodyPr>
          <a:lstStyle/>
          <a:p>
            <a:r>
              <a:rPr lang="nl-NL" dirty="0" smtClean="0"/>
              <a:t>EEN CODEBASE </a:t>
            </a:r>
            <a:r>
              <a:rPr lang="nl-NL" dirty="0"/>
              <a:t>VOOR IEDER APPARAAT</a:t>
            </a:r>
          </a:p>
        </p:txBody>
      </p:sp>
      <p:grpSp>
        <p:nvGrpSpPr>
          <p:cNvPr id="4" name="Groep 3"/>
          <p:cNvGrpSpPr/>
          <p:nvPr/>
        </p:nvGrpSpPr>
        <p:grpSpPr>
          <a:xfrm>
            <a:off x="660400" y="1690689"/>
            <a:ext cx="7300166" cy="4312611"/>
            <a:chOff x="3707238" y="2799044"/>
            <a:chExt cx="3592928" cy="2122541"/>
          </a:xfrm>
        </p:grpSpPr>
        <p:pic>
          <p:nvPicPr>
            <p:cNvPr id="9" name="Afbeelding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07238" y="2799044"/>
              <a:ext cx="3592928" cy="2122541"/>
            </a:xfrm>
            <a:prstGeom prst="rect">
              <a:avLst/>
            </a:prstGeom>
          </p:spPr>
        </p:pic>
        <p:pic>
          <p:nvPicPr>
            <p:cNvPr id="10" name="Afbeelding 9"/>
            <p:cNvPicPr>
              <a:picLocks noChangeAspect="1"/>
            </p:cNvPicPr>
            <p:nvPr/>
          </p:nvPicPr>
          <p:blipFill rotWithShape="1">
            <a:blip r:embed="rId6">
              <a:extLst>
                <a:ext uri="{28A0092B-C50C-407E-A947-70E740481C1C}">
                  <a14:useLocalDpi xmlns:a14="http://schemas.microsoft.com/office/drawing/2010/main" val="0"/>
                </a:ext>
              </a:extLst>
            </a:blip>
            <a:srcRect b="21726"/>
            <a:stretch/>
          </p:blipFill>
          <p:spPr>
            <a:xfrm>
              <a:off x="4141128" y="2925528"/>
              <a:ext cx="2725148" cy="1708386"/>
            </a:xfrm>
            <a:prstGeom prst="rect">
              <a:avLst/>
            </a:prstGeom>
          </p:spPr>
        </p:pic>
      </p:grpSp>
    </p:spTree>
    <p:extLst>
      <p:ext uri="{BB962C8B-B14F-4D97-AF65-F5344CB8AC3E}">
        <p14:creationId xmlns:p14="http://schemas.microsoft.com/office/powerpoint/2010/main" val="332155870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 / - RESPONSIVE DESIGN</a:t>
            </a:r>
            <a:endParaRPr lang="nl-NL" dirty="0"/>
          </a:p>
        </p:txBody>
      </p:sp>
      <p:sp>
        <p:nvSpPr>
          <p:cNvPr id="6" name="Tijdelijke aanduiding voor inhoud 5"/>
          <p:cNvSpPr>
            <a:spLocks noGrp="1"/>
          </p:cNvSpPr>
          <p:nvPr>
            <p:ph sz="half" idx="1"/>
          </p:nvPr>
        </p:nvSpPr>
        <p:spPr/>
        <p:txBody>
          <a:bodyPr/>
          <a:lstStyle/>
          <a:p>
            <a:r>
              <a:rPr lang="nl-NL" dirty="0" smtClean="0"/>
              <a:t>Eén codebase</a:t>
            </a:r>
          </a:p>
          <a:p>
            <a:r>
              <a:rPr lang="nl-NL" dirty="0" smtClean="0"/>
              <a:t>Ontwikkeltijd</a:t>
            </a:r>
          </a:p>
          <a:p>
            <a:r>
              <a:rPr lang="nl-NL" dirty="0" smtClean="0"/>
              <a:t>Ontwikkelkosten</a:t>
            </a:r>
          </a:p>
          <a:p>
            <a:r>
              <a:rPr lang="nl-NL" dirty="0" smtClean="0"/>
              <a:t>Zoekmachines</a:t>
            </a:r>
          </a:p>
        </p:txBody>
      </p:sp>
      <p:sp>
        <p:nvSpPr>
          <p:cNvPr id="8" name="Tijdelijke aanduiding voor inhoud 7"/>
          <p:cNvSpPr>
            <a:spLocks noGrp="1"/>
          </p:cNvSpPr>
          <p:nvPr>
            <p:ph sz="half" idx="2"/>
          </p:nvPr>
        </p:nvSpPr>
        <p:spPr/>
        <p:txBody>
          <a:bodyPr/>
          <a:lstStyle/>
          <a:p>
            <a:r>
              <a:rPr lang="nl-NL" dirty="0" smtClean="0"/>
              <a:t>Laadtijd</a:t>
            </a:r>
          </a:p>
          <a:p>
            <a:r>
              <a:rPr lang="nl-NL" dirty="0" smtClean="0"/>
              <a:t>Data</a:t>
            </a:r>
          </a:p>
        </p:txBody>
      </p:sp>
    </p:spTree>
    <p:extLst>
      <p:ext uri="{BB962C8B-B14F-4D97-AF65-F5344CB8AC3E}">
        <p14:creationId xmlns:p14="http://schemas.microsoft.com/office/powerpoint/2010/main" val="2517260044"/>
      </p:ext>
    </p:extLst>
  </p:cSld>
  <p:clrMapOvr>
    <a:masterClrMapping/>
  </p:clrMapOvr>
  <p:transition spd="slow">
    <p:push/>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nl-NL" dirty="0" smtClean="0"/>
              <a:t>WANNEER WAT KIEZEN?</a:t>
            </a:r>
            <a:endParaRPr lang="nl-NL" dirty="0"/>
          </a:p>
        </p:txBody>
      </p:sp>
      <p:sp>
        <p:nvSpPr>
          <p:cNvPr id="7" name="Tijdelijke aanduiding voor tekst 6"/>
          <p:cNvSpPr>
            <a:spLocks noGrp="1"/>
          </p:cNvSpPr>
          <p:nvPr>
            <p:ph type="body" idx="1"/>
          </p:nvPr>
        </p:nvSpPr>
        <p:spPr/>
        <p:txBody>
          <a:bodyPr>
            <a:normAutofit/>
          </a:bodyPr>
          <a:lstStyle/>
          <a:p>
            <a:r>
              <a:rPr lang="nl-NL" dirty="0"/>
              <a:t>Native </a:t>
            </a:r>
            <a:r>
              <a:rPr lang="nl-NL" dirty="0" err="1" smtClean="0"/>
              <a:t>app</a:t>
            </a:r>
            <a:endParaRPr lang="nl-NL" dirty="0"/>
          </a:p>
        </p:txBody>
      </p:sp>
      <p:sp>
        <p:nvSpPr>
          <p:cNvPr id="4" name="Tijdelijke aanduiding voor inhoud 3"/>
          <p:cNvSpPr>
            <a:spLocks noGrp="1"/>
          </p:cNvSpPr>
          <p:nvPr>
            <p:ph sz="half" idx="2"/>
          </p:nvPr>
        </p:nvSpPr>
        <p:spPr/>
        <p:txBody>
          <a:bodyPr/>
          <a:lstStyle/>
          <a:p>
            <a:r>
              <a:rPr lang="nl-NL" dirty="0" smtClean="0"/>
              <a:t>Hoog budget</a:t>
            </a:r>
          </a:p>
          <a:p>
            <a:r>
              <a:rPr lang="nl-NL" dirty="0" smtClean="0"/>
              <a:t>Bestaande site</a:t>
            </a:r>
          </a:p>
          <a:p>
            <a:r>
              <a:rPr lang="nl-NL" dirty="0" smtClean="0"/>
              <a:t>Offline</a:t>
            </a:r>
          </a:p>
          <a:p>
            <a:r>
              <a:rPr lang="nl-NL" dirty="0" smtClean="0"/>
              <a:t>Device hardware</a:t>
            </a:r>
          </a:p>
          <a:p>
            <a:r>
              <a:rPr lang="nl-NL" dirty="0" smtClean="0"/>
              <a:t>Gebruikerservaring</a:t>
            </a:r>
            <a:endParaRPr lang="nl-NL" dirty="0"/>
          </a:p>
        </p:txBody>
      </p:sp>
      <p:sp>
        <p:nvSpPr>
          <p:cNvPr id="8" name="Tijdelijke aanduiding voor tekst 7"/>
          <p:cNvSpPr>
            <a:spLocks noGrp="1"/>
          </p:cNvSpPr>
          <p:nvPr>
            <p:ph type="body" sz="quarter" idx="3"/>
          </p:nvPr>
        </p:nvSpPr>
        <p:spPr/>
        <p:txBody>
          <a:bodyPr/>
          <a:lstStyle/>
          <a:p>
            <a:r>
              <a:rPr lang="nl-NL" dirty="0"/>
              <a:t>Mobiele </a:t>
            </a:r>
            <a:r>
              <a:rPr lang="nl-NL" dirty="0" smtClean="0"/>
              <a:t>website</a:t>
            </a:r>
            <a:endParaRPr lang="nl-NL" dirty="0"/>
          </a:p>
        </p:txBody>
      </p:sp>
      <p:sp>
        <p:nvSpPr>
          <p:cNvPr id="9" name="Tijdelijke aanduiding voor inhoud 8"/>
          <p:cNvSpPr>
            <a:spLocks noGrp="1"/>
          </p:cNvSpPr>
          <p:nvPr>
            <p:ph sz="quarter" idx="4"/>
          </p:nvPr>
        </p:nvSpPr>
        <p:spPr/>
        <p:txBody>
          <a:bodyPr/>
          <a:lstStyle/>
          <a:p>
            <a:r>
              <a:rPr lang="nl-NL" dirty="0" smtClean="0"/>
              <a:t>Hoog budget</a:t>
            </a:r>
          </a:p>
          <a:p>
            <a:r>
              <a:rPr lang="nl-NL" dirty="0" smtClean="0"/>
              <a:t>Bestaande site</a:t>
            </a:r>
          </a:p>
          <a:p>
            <a:r>
              <a:rPr lang="nl-NL" dirty="0" smtClean="0"/>
              <a:t>Design</a:t>
            </a:r>
          </a:p>
        </p:txBody>
      </p:sp>
      <p:sp>
        <p:nvSpPr>
          <p:cNvPr id="10" name="Tijdelijke aanduiding voor tekst 9"/>
          <p:cNvSpPr>
            <a:spLocks noGrp="1"/>
          </p:cNvSpPr>
          <p:nvPr>
            <p:ph type="body" sz="quarter" idx="10"/>
          </p:nvPr>
        </p:nvSpPr>
        <p:spPr/>
        <p:txBody>
          <a:bodyPr>
            <a:normAutofit/>
          </a:bodyPr>
          <a:lstStyle/>
          <a:p>
            <a:r>
              <a:rPr lang="nl-NL" dirty="0"/>
              <a:t>Responsive website</a:t>
            </a:r>
          </a:p>
        </p:txBody>
      </p:sp>
      <p:sp>
        <p:nvSpPr>
          <p:cNvPr id="11" name="Tijdelijke aanduiding voor inhoud 10"/>
          <p:cNvSpPr>
            <a:spLocks noGrp="1"/>
          </p:cNvSpPr>
          <p:nvPr>
            <p:ph sz="quarter" idx="11"/>
          </p:nvPr>
        </p:nvSpPr>
        <p:spPr/>
        <p:txBody>
          <a:bodyPr/>
          <a:lstStyle/>
          <a:p>
            <a:r>
              <a:rPr lang="nl-NL" dirty="0" smtClean="0"/>
              <a:t>Strak budget</a:t>
            </a:r>
          </a:p>
          <a:p>
            <a:r>
              <a:rPr lang="nl-NL" dirty="0" smtClean="0"/>
              <a:t>Nieuw / </a:t>
            </a:r>
            <a:r>
              <a:rPr lang="nl-NL" dirty="0" err="1" smtClean="0"/>
              <a:t>Redesign</a:t>
            </a:r>
            <a:endParaRPr lang="nl-NL" dirty="0" smtClean="0"/>
          </a:p>
          <a:p>
            <a:r>
              <a:rPr lang="nl-NL" dirty="0" smtClean="0"/>
              <a:t>Content</a:t>
            </a:r>
          </a:p>
          <a:p>
            <a:r>
              <a:rPr lang="nl-NL" dirty="0" smtClean="0"/>
              <a:t>1 Codebase</a:t>
            </a:r>
          </a:p>
          <a:p>
            <a:r>
              <a:rPr lang="nl-NL" dirty="0" smtClean="0"/>
              <a:t>Onderhoud</a:t>
            </a:r>
          </a:p>
        </p:txBody>
      </p:sp>
    </p:spTree>
    <p:extLst>
      <p:ext uri="{BB962C8B-B14F-4D97-AF65-F5344CB8AC3E}">
        <p14:creationId xmlns:p14="http://schemas.microsoft.com/office/powerpoint/2010/main" val="14819735"/>
      </p:ext>
    </p:extLst>
  </p:cSld>
  <p:clrMapOvr>
    <a:masterClrMapping/>
  </p:clrMapOvr>
  <p:transition spd="slow">
    <p:push/>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pPr algn="ctr"/>
            <a:r>
              <a:rPr lang="nl-NL" dirty="0" smtClean="0"/>
              <a:t>WIE WE ZIJN</a:t>
            </a:r>
            <a:endParaRPr lang="nl-NL" dirty="0"/>
          </a:p>
        </p:txBody>
      </p:sp>
      <p:sp>
        <p:nvSpPr>
          <p:cNvPr id="5" name="Tijdelijke aanduiding voor tekst 4"/>
          <p:cNvSpPr>
            <a:spLocks noGrp="1"/>
          </p:cNvSpPr>
          <p:nvPr>
            <p:ph sz="half" idx="1"/>
          </p:nvPr>
        </p:nvSpPr>
        <p:spPr>
          <a:xfrm>
            <a:off x="838200" y="2651125"/>
            <a:ext cx="5181600" cy="2290760"/>
          </a:xfrm>
        </p:spPr>
        <p:txBody>
          <a:bodyPr/>
          <a:lstStyle/>
          <a:p>
            <a:pPr algn="ctr"/>
            <a:r>
              <a:rPr lang="nl-NL" sz="3200" dirty="0" err="1" smtClean="0"/>
              <a:t>Egor</a:t>
            </a:r>
            <a:r>
              <a:rPr lang="nl-NL" sz="3200" dirty="0" smtClean="0"/>
              <a:t> Kloos</a:t>
            </a:r>
            <a:endParaRPr lang="nl-NL" sz="2400" dirty="0" smtClean="0"/>
          </a:p>
          <a:p>
            <a:pPr algn="ctr"/>
            <a:endParaRPr lang="nl-NL" sz="2000" dirty="0" smtClean="0"/>
          </a:p>
        </p:txBody>
      </p:sp>
      <p:sp>
        <p:nvSpPr>
          <p:cNvPr id="6" name="Tijdelijke aanduiding voor inhoud 5"/>
          <p:cNvSpPr>
            <a:spLocks noGrp="1"/>
          </p:cNvSpPr>
          <p:nvPr>
            <p:ph sz="half" idx="2"/>
          </p:nvPr>
        </p:nvSpPr>
        <p:spPr>
          <a:xfrm>
            <a:off x="6172200" y="2651125"/>
            <a:ext cx="5181600" cy="2290760"/>
          </a:xfrm>
        </p:spPr>
        <p:txBody>
          <a:bodyPr>
            <a:normAutofit/>
          </a:bodyPr>
          <a:lstStyle/>
          <a:p>
            <a:pPr algn="ctr"/>
            <a:r>
              <a:rPr lang="nl-NL" sz="3200" dirty="0"/>
              <a:t>Jarno van </a:t>
            </a:r>
            <a:r>
              <a:rPr lang="nl-NL" sz="3200" dirty="0" smtClean="0"/>
              <a:t>Rhijn</a:t>
            </a:r>
            <a:endParaRPr lang="nl-NL" sz="2400" dirty="0"/>
          </a:p>
        </p:txBody>
      </p:sp>
      <p:pic>
        <p:nvPicPr>
          <p:cNvPr id="2" name="Afbeelding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4196" y="3627255"/>
            <a:ext cx="2489608" cy="1314630"/>
          </a:xfrm>
          <a:prstGeom prst="rect">
            <a:avLst/>
          </a:prstGeom>
        </p:spPr>
      </p:pic>
      <p:pic>
        <p:nvPicPr>
          <p:cNvPr id="3" name="Afbeelding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65534" y="3637400"/>
            <a:ext cx="1194366" cy="1304485"/>
          </a:xfrm>
          <a:prstGeom prst="rect">
            <a:avLst/>
          </a:prstGeom>
        </p:spPr>
      </p:pic>
    </p:spTree>
    <p:extLst>
      <p:ext uri="{BB962C8B-B14F-4D97-AF65-F5344CB8AC3E}">
        <p14:creationId xmlns:p14="http://schemas.microsoft.com/office/powerpoint/2010/main" val="382995488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EEN AANTAL VOORBEELDEN</a:t>
            </a:r>
            <a:endParaRPr lang="nl-NL" dirty="0"/>
          </a:p>
        </p:txBody>
      </p:sp>
    </p:spTree>
    <p:extLst>
      <p:ext uri="{BB962C8B-B14F-4D97-AF65-F5344CB8AC3E}">
        <p14:creationId xmlns:p14="http://schemas.microsoft.com/office/powerpoint/2010/main" val="1250766372"/>
      </p:ext>
    </p:extLst>
  </p:cSld>
  <p:clrMapOvr>
    <a:masterClrMapping/>
  </p:clrMapOvr>
  <p:transition spd="slow">
    <p:push/>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Afbeelding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85985" y="1685665"/>
            <a:ext cx="6135495" cy="3624576"/>
          </a:xfrm>
          <a:prstGeom prst="rect">
            <a:avLst/>
          </a:prstGeom>
        </p:spPr>
      </p:pic>
      <p:pic>
        <p:nvPicPr>
          <p:cNvPr id="15" name="Afbeelding 14"/>
          <p:cNvPicPr>
            <a:picLocks noChangeAspect="1"/>
          </p:cNvPicPr>
          <p:nvPr/>
        </p:nvPicPr>
        <p:blipFill rotWithShape="1">
          <a:blip r:embed="rId4" cstate="print">
            <a:extLst>
              <a:ext uri="{28A0092B-C50C-407E-A947-70E740481C1C}">
                <a14:useLocalDpi xmlns:a14="http://schemas.microsoft.com/office/drawing/2010/main" val="0"/>
              </a:ext>
            </a:extLst>
          </a:blip>
          <a:srcRect l="12147" r="10801" b="43388"/>
          <a:stretch/>
        </p:blipFill>
        <p:spPr>
          <a:xfrm>
            <a:off x="3322319" y="1889761"/>
            <a:ext cx="4671061" cy="2916156"/>
          </a:xfrm>
          <a:prstGeom prst="rect">
            <a:avLst/>
          </a:prstGeom>
          <a:noFill/>
          <a:ln>
            <a:noFill/>
          </a:ln>
        </p:spPr>
      </p:pic>
      <p:pic>
        <p:nvPicPr>
          <p:cNvPr id="13" name="Afbeelding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14662" y="2663390"/>
            <a:ext cx="1447357" cy="2646851"/>
          </a:xfrm>
          <a:prstGeom prst="rect">
            <a:avLst/>
          </a:prstGeom>
        </p:spPr>
      </p:pic>
      <p:pic>
        <p:nvPicPr>
          <p:cNvPr id="14" name="Afbeelding 13"/>
          <p:cNvPicPr>
            <a:picLocks noChangeAspect="1"/>
          </p:cNvPicPr>
          <p:nvPr/>
        </p:nvPicPr>
        <p:blipFill rotWithShape="1">
          <a:blip r:embed="rId6" cstate="print">
            <a:extLst>
              <a:ext uri="{28A0092B-C50C-407E-A947-70E740481C1C}">
                <a14:useLocalDpi xmlns:a14="http://schemas.microsoft.com/office/drawing/2010/main" val="0"/>
              </a:ext>
            </a:extLst>
          </a:blip>
          <a:srcRect b="24717"/>
          <a:stretch/>
        </p:blipFill>
        <p:spPr>
          <a:xfrm>
            <a:off x="7920038" y="3183197"/>
            <a:ext cx="1004887" cy="1693604"/>
          </a:xfrm>
          <a:prstGeom prst="rect">
            <a:avLst/>
          </a:prstGeom>
          <a:noFill/>
          <a:ln>
            <a:noFill/>
          </a:ln>
        </p:spPr>
      </p:pic>
    </p:spTree>
    <p:extLst>
      <p:ext uri="{BB962C8B-B14F-4D97-AF65-F5344CB8AC3E}">
        <p14:creationId xmlns:p14="http://schemas.microsoft.com/office/powerpoint/2010/main" val="357304027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Afbeelding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85985" y="1685665"/>
            <a:ext cx="6135495" cy="3624576"/>
          </a:xfrm>
          <a:prstGeom prst="rect">
            <a:avLst/>
          </a:prstGeom>
        </p:spPr>
      </p:pic>
      <p:pic>
        <p:nvPicPr>
          <p:cNvPr id="6" name="Afbeelding 5"/>
          <p:cNvPicPr>
            <a:picLocks noChangeAspect="1"/>
          </p:cNvPicPr>
          <p:nvPr/>
        </p:nvPicPr>
        <p:blipFill rotWithShape="1">
          <a:blip r:embed="rId4">
            <a:extLst>
              <a:ext uri="{28A0092B-C50C-407E-A947-70E740481C1C}">
                <a14:useLocalDpi xmlns:a14="http://schemas.microsoft.com/office/drawing/2010/main" val="0"/>
              </a:ext>
            </a:extLst>
          </a:blip>
          <a:srcRect b="54555"/>
          <a:stretch/>
        </p:blipFill>
        <p:spPr>
          <a:xfrm>
            <a:off x="3296356" y="1895549"/>
            <a:ext cx="4696177" cy="2924102"/>
          </a:xfrm>
          <a:prstGeom prst="rect">
            <a:avLst/>
          </a:prstGeom>
          <a:noFill/>
          <a:ln>
            <a:noFill/>
          </a:ln>
        </p:spPr>
      </p:pic>
      <p:pic>
        <p:nvPicPr>
          <p:cNvPr id="9" name="Afbeelding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14662" y="2663390"/>
            <a:ext cx="1447357" cy="2646851"/>
          </a:xfrm>
          <a:prstGeom prst="rect">
            <a:avLst/>
          </a:prstGeom>
        </p:spPr>
      </p:pic>
      <p:pic>
        <p:nvPicPr>
          <p:cNvPr id="10" name="Afbeelding 9"/>
          <p:cNvPicPr>
            <a:picLocks noChangeAspect="1"/>
          </p:cNvPicPr>
          <p:nvPr/>
        </p:nvPicPr>
        <p:blipFill rotWithShape="1">
          <a:blip r:embed="rId6">
            <a:extLst>
              <a:ext uri="{28A0092B-C50C-407E-A947-70E740481C1C}">
                <a14:useLocalDpi xmlns:a14="http://schemas.microsoft.com/office/drawing/2010/main" val="0"/>
              </a:ext>
            </a:extLst>
          </a:blip>
          <a:srcRect l="78022" t="4196" r="3027" b="31473"/>
          <a:stretch/>
        </p:blipFill>
        <p:spPr>
          <a:xfrm>
            <a:off x="7940040" y="3184599"/>
            <a:ext cx="983201" cy="1668780"/>
          </a:xfrm>
          <a:prstGeom prst="rect">
            <a:avLst/>
          </a:prstGeom>
          <a:noFill/>
          <a:ln>
            <a:noFill/>
          </a:ln>
        </p:spPr>
      </p:pic>
      <p:pic>
        <p:nvPicPr>
          <p:cNvPr id="15" name="Afbeelding 1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940040" y="3177142"/>
            <a:ext cx="990116" cy="1676237"/>
          </a:xfrm>
          <a:prstGeom prst="rect">
            <a:avLst/>
          </a:prstGeom>
          <a:noFill/>
          <a:ln>
            <a:noFill/>
          </a:ln>
        </p:spPr>
      </p:pic>
    </p:spTree>
    <p:extLst>
      <p:ext uri="{BB962C8B-B14F-4D97-AF65-F5344CB8AC3E}">
        <p14:creationId xmlns:p14="http://schemas.microsoft.com/office/powerpoint/2010/main" val="341218064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Afbeelding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53502" y="2229611"/>
            <a:ext cx="1447357" cy="2646851"/>
          </a:xfrm>
          <a:prstGeom prst="rect">
            <a:avLst/>
          </a:prstGeom>
        </p:spPr>
      </p:pic>
      <p:pic>
        <p:nvPicPr>
          <p:cNvPr id="7" name="Afbeelding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85985" y="1685665"/>
            <a:ext cx="6135495" cy="3624576"/>
          </a:xfrm>
          <a:prstGeom prst="rect">
            <a:avLst/>
          </a:prstGeom>
        </p:spPr>
      </p:pic>
      <p:pic>
        <p:nvPicPr>
          <p:cNvPr id="2" name="Afbeelding 1"/>
          <p:cNvPicPr>
            <a:picLocks noChangeAspect="1"/>
          </p:cNvPicPr>
          <p:nvPr/>
        </p:nvPicPr>
        <p:blipFill rotWithShape="1">
          <a:blip r:embed="rId5" cstate="print">
            <a:extLst>
              <a:ext uri="{28A0092B-C50C-407E-A947-70E740481C1C}">
                <a14:useLocalDpi xmlns:a14="http://schemas.microsoft.com/office/drawing/2010/main" val="0"/>
              </a:ext>
            </a:extLst>
          </a:blip>
          <a:srcRect l="13583" r="13692" b="5625"/>
          <a:stretch/>
        </p:blipFill>
        <p:spPr>
          <a:xfrm>
            <a:off x="3329940" y="1900037"/>
            <a:ext cx="4640580" cy="2908183"/>
          </a:xfrm>
          <a:prstGeom prst="rect">
            <a:avLst/>
          </a:prstGeom>
        </p:spPr>
      </p:pic>
      <p:pic>
        <p:nvPicPr>
          <p:cNvPr id="9" name="Afbeelding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14662" y="2663390"/>
            <a:ext cx="1447357" cy="2646851"/>
          </a:xfrm>
          <a:prstGeom prst="rect">
            <a:avLst/>
          </a:prstGeom>
        </p:spPr>
      </p:pic>
      <p:pic>
        <p:nvPicPr>
          <p:cNvPr id="8" name="Afbeelding 7"/>
          <p:cNvPicPr>
            <a:picLocks noChangeAspect="1"/>
          </p:cNvPicPr>
          <p:nvPr/>
        </p:nvPicPr>
        <p:blipFill rotWithShape="1">
          <a:blip r:embed="rId6" cstate="print">
            <a:extLst>
              <a:ext uri="{28A0092B-C50C-407E-A947-70E740481C1C}">
                <a14:useLocalDpi xmlns:a14="http://schemas.microsoft.com/office/drawing/2010/main" val="0"/>
              </a:ext>
            </a:extLst>
          </a:blip>
          <a:srcRect b="4359"/>
          <a:stretch/>
        </p:blipFill>
        <p:spPr>
          <a:xfrm>
            <a:off x="7952565" y="3194707"/>
            <a:ext cx="971549" cy="1672568"/>
          </a:xfrm>
          <a:prstGeom prst="rect">
            <a:avLst/>
          </a:prstGeom>
        </p:spPr>
      </p:pic>
    </p:spTree>
    <p:extLst>
      <p:ext uri="{BB962C8B-B14F-4D97-AF65-F5344CB8AC3E}">
        <p14:creationId xmlns:p14="http://schemas.microsoft.com/office/powerpoint/2010/main" val="59771076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smtClean="0"/>
              <a:t>WAT IS EEN GRID?</a:t>
            </a:r>
            <a:endParaRPr lang="nl-NL" dirty="0"/>
          </a:p>
        </p:txBody>
      </p:sp>
    </p:spTree>
    <p:extLst>
      <p:ext uri="{BB962C8B-B14F-4D97-AF65-F5344CB8AC3E}">
        <p14:creationId xmlns:p14="http://schemas.microsoft.com/office/powerpoint/2010/main" val="3537062168"/>
      </p:ext>
    </p:extLst>
  </p:cSld>
  <p:clrMapOvr>
    <a:masterClrMapping/>
  </p:clrMapOvr>
  <p:transition spd="slow">
    <p:push/>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Afbeelding 3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60572" y="2105188"/>
            <a:ext cx="7557319" cy="4464526"/>
          </a:xfrm>
          <a:prstGeom prst="rect">
            <a:avLst/>
          </a:prstGeom>
        </p:spPr>
      </p:pic>
      <p:sp>
        <p:nvSpPr>
          <p:cNvPr id="37" name="Rechthoek 36"/>
          <p:cNvSpPr/>
          <p:nvPr/>
        </p:nvSpPr>
        <p:spPr>
          <a:xfrm>
            <a:off x="5257800" y="2364316"/>
            <a:ext cx="5742036" cy="3572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050" name="Picture 2" descr="https://m1.behance.net/rendition/modules/77075247/disp/02b348ce176ee49c63311f2615c1f567.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6707" y="2369934"/>
            <a:ext cx="5445236" cy="499146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m1.behance.net/rendition/modules/77075247/disp/02b348ce176ee49c63311f2615c1f567.png"/>
          <p:cNvPicPr>
            <a:picLocks noChangeAspect="1" noChangeArrowheads="1"/>
          </p:cNvPicPr>
          <p:nvPr/>
        </p:nvPicPr>
        <p:blipFill>
          <a:blip r:embed="rId5">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396707" y="2364316"/>
            <a:ext cx="5449233" cy="4995130"/>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4" descr="https://m1.behance.net/rendition/modules/77075247/disp/02b348ce176ee49c63311f2615c1f567.png"/>
          <p:cNvPicPr>
            <a:picLocks noChangeAspect="1" noChangeArrowheads="1"/>
          </p:cNvPicPr>
          <p:nvPr/>
        </p:nvPicPr>
        <p:blipFill rotWithShape="1">
          <a:blip r:embed="rId5">
            <a:duotone>
              <a:schemeClr val="accent3">
                <a:shade val="45000"/>
                <a:satMod val="135000"/>
              </a:schemeClr>
              <a:prstClr val="white"/>
            </a:duotone>
            <a:extLst>
              <a:ext uri="{28A0092B-C50C-407E-A947-70E740481C1C}">
                <a14:useLocalDpi xmlns:a14="http://schemas.microsoft.com/office/drawing/2010/main" val="0"/>
              </a:ext>
            </a:extLst>
          </a:blip>
          <a:srcRect b="28476"/>
          <a:stretch/>
        </p:blipFill>
        <p:spPr bwMode="auto">
          <a:xfrm>
            <a:off x="5392710" y="2364316"/>
            <a:ext cx="5449233" cy="3572730"/>
          </a:xfrm>
          <a:prstGeom prst="rect">
            <a:avLst/>
          </a:prstGeom>
          <a:noFill/>
          <a:extLst>
            <a:ext uri="{909E8E84-426E-40DD-AFC4-6F175D3DCCD1}">
              <a14:hiddenFill xmlns:a14="http://schemas.microsoft.com/office/drawing/2010/main">
                <a:solidFill>
                  <a:srgbClr val="FFFFFF"/>
                </a:solidFill>
              </a14:hiddenFill>
            </a:ext>
          </a:extLst>
        </p:spPr>
      </p:pic>
      <p:sp>
        <p:nvSpPr>
          <p:cNvPr id="3" name="Titel 2"/>
          <p:cNvSpPr>
            <a:spLocks noGrp="1"/>
          </p:cNvSpPr>
          <p:nvPr>
            <p:ph type="title"/>
          </p:nvPr>
        </p:nvSpPr>
        <p:spPr/>
        <p:txBody>
          <a:bodyPr/>
          <a:lstStyle/>
          <a:p>
            <a:r>
              <a:rPr lang="nl-NL" smtClean="0"/>
              <a:t>WAT IS EEN GRID?</a:t>
            </a:r>
            <a:endParaRPr lang="nl-NL" dirty="0"/>
          </a:p>
        </p:txBody>
      </p:sp>
      <p:sp>
        <p:nvSpPr>
          <p:cNvPr id="6" name="Tekstvak 5"/>
          <p:cNvSpPr txBox="1"/>
          <p:nvPr/>
        </p:nvSpPr>
        <p:spPr>
          <a:xfrm>
            <a:off x="5487321" y="2877324"/>
            <a:ext cx="5303823" cy="369332"/>
          </a:xfrm>
          <a:prstGeom prst="rect">
            <a:avLst/>
          </a:prstGeom>
          <a:noFill/>
        </p:spPr>
        <p:txBody>
          <a:bodyPr wrap="square" rtlCol="0">
            <a:spAutoFit/>
          </a:bodyPr>
          <a:lstStyle/>
          <a:p>
            <a:pPr algn="ctr"/>
            <a:r>
              <a:rPr lang="nl-NL" dirty="0" smtClean="0">
                <a:solidFill>
                  <a:srgbClr val="FBFBFB"/>
                </a:solidFill>
              </a:rPr>
              <a:t>2	2	2	2	2	2</a:t>
            </a:r>
            <a:endParaRPr lang="nl-NL" dirty="0">
              <a:solidFill>
                <a:srgbClr val="FBFBFB"/>
              </a:solidFill>
            </a:endParaRPr>
          </a:p>
        </p:txBody>
      </p:sp>
      <p:sp>
        <p:nvSpPr>
          <p:cNvPr id="11" name="Tekstvak 10"/>
          <p:cNvSpPr txBox="1"/>
          <p:nvPr/>
        </p:nvSpPr>
        <p:spPr>
          <a:xfrm>
            <a:off x="5487321" y="3324333"/>
            <a:ext cx="5303823" cy="369332"/>
          </a:xfrm>
          <a:prstGeom prst="rect">
            <a:avLst/>
          </a:prstGeom>
          <a:noFill/>
        </p:spPr>
        <p:txBody>
          <a:bodyPr wrap="square" rtlCol="0">
            <a:spAutoFit/>
          </a:bodyPr>
          <a:lstStyle/>
          <a:p>
            <a:pPr algn="ctr"/>
            <a:r>
              <a:rPr lang="nl-NL" dirty="0" smtClean="0">
                <a:solidFill>
                  <a:srgbClr val="FBFBFB"/>
                </a:solidFill>
              </a:rPr>
              <a:t>3	         3	                  3 	         3</a:t>
            </a:r>
            <a:endParaRPr lang="nl-NL" dirty="0">
              <a:solidFill>
                <a:srgbClr val="FBFBFB"/>
              </a:solidFill>
            </a:endParaRPr>
          </a:p>
        </p:txBody>
      </p:sp>
      <p:sp>
        <p:nvSpPr>
          <p:cNvPr id="12" name="Tekstvak 11"/>
          <p:cNvSpPr txBox="1"/>
          <p:nvPr/>
        </p:nvSpPr>
        <p:spPr>
          <a:xfrm>
            <a:off x="5487321" y="2415075"/>
            <a:ext cx="5303823" cy="369332"/>
          </a:xfrm>
          <a:prstGeom prst="rect">
            <a:avLst/>
          </a:prstGeom>
          <a:noFill/>
        </p:spPr>
        <p:txBody>
          <a:bodyPr wrap="square" rtlCol="0">
            <a:spAutoFit/>
          </a:bodyPr>
          <a:lstStyle/>
          <a:p>
            <a:pPr algn="ctr"/>
            <a:r>
              <a:rPr lang="nl-NL" dirty="0" smtClean="0">
                <a:solidFill>
                  <a:srgbClr val="FBFBFB"/>
                </a:solidFill>
              </a:rPr>
              <a:t>1       1       1      1       1       1       1       1       1      1       1       1</a:t>
            </a:r>
            <a:endParaRPr lang="nl-NL" dirty="0">
              <a:solidFill>
                <a:srgbClr val="FBFBFB"/>
              </a:solidFill>
            </a:endParaRPr>
          </a:p>
        </p:txBody>
      </p:sp>
      <p:sp>
        <p:nvSpPr>
          <p:cNvPr id="13" name="Tekstvak 12"/>
          <p:cNvSpPr txBox="1"/>
          <p:nvPr/>
        </p:nvSpPr>
        <p:spPr>
          <a:xfrm>
            <a:off x="5487322" y="3786932"/>
            <a:ext cx="5303822" cy="369332"/>
          </a:xfrm>
          <a:prstGeom prst="rect">
            <a:avLst/>
          </a:prstGeom>
          <a:noFill/>
        </p:spPr>
        <p:txBody>
          <a:bodyPr wrap="square" rtlCol="0">
            <a:spAutoFit/>
          </a:bodyPr>
          <a:lstStyle/>
          <a:p>
            <a:pPr algn="ctr"/>
            <a:r>
              <a:rPr lang="nl-NL" dirty="0" smtClean="0">
                <a:solidFill>
                  <a:srgbClr val="FBFBFB"/>
                </a:solidFill>
              </a:rPr>
              <a:t>4	       	4	                  4</a:t>
            </a:r>
            <a:endParaRPr lang="nl-NL" dirty="0">
              <a:solidFill>
                <a:srgbClr val="FBFBFB"/>
              </a:solidFill>
            </a:endParaRPr>
          </a:p>
        </p:txBody>
      </p:sp>
      <p:sp>
        <p:nvSpPr>
          <p:cNvPr id="14" name="Tekstvak 13"/>
          <p:cNvSpPr txBox="1"/>
          <p:nvPr/>
        </p:nvSpPr>
        <p:spPr>
          <a:xfrm>
            <a:off x="5487321" y="4233941"/>
            <a:ext cx="5303823" cy="369332"/>
          </a:xfrm>
          <a:prstGeom prst="rect">
            <a:avLst/>
          </a:prstGeom>
          <a:noFill/>
        </p:spPr>
        <p:txBody>
          <a:bodyPr wrap="square" rtlCol="0">
            <a:spAutoFit/>
          </a:bodyPr>
          <a:lstStyle/>
          <a:p>
            <a:pPr algn="ctr"/>
            <a:r>
              <a:rPr lang="nl-NL" dirty="0" smtClean="0">
                <a:solidFill>
                  <a:srgbClr val="FBFBFB"/>
                </a:solidFill>
              </a:rPr>
              <a:t>6	       		6</a:t>
            </a:r>
            <a:endParaRPr lang="nl-NL" dirty="0">
              <a:solidFill>
                <a:srgbClr val="FBFBFB"/>
              </a:solidFill>
            </a:endParaRPr>
          </a:p>
        </p:txBody>
      </p:sp>
      <p:sp>
        <p:nvSpPr>
          <p:cNvPr id="17" name="Tekstvak 16"/>
          <p:cNvSpPr txBox="1"/>
          <p:nvPr/>
        </p:nvSpPr>
        <p:spPr>
          <a:xfrm>
            <a:off x="5487321" y="4680950"/>
            <a:ext cx="5303823" cy="369332"/>
          </a:xfrm>
          <a:prstGeom prst="rect">
            <a:avLst/>
          </a:prstGeom>
          <a:noFill/>
        </p:spPr>
        <p:txBody>
          <a:bodyPr wrap="square" rtlCol="0">
            <a:spAutoFit/>
          </a:bodyPr>
          <a:lstStyle/>
          <a:p>
            <a:pPr algn="ctr"/>
            <a:r>
              <a:rPr lang="nl-NL" dirty="0" smtClean="0">
                <a:solidFill>
                  <a:srgbClr val="FBFBFB"/>
                </a:solidFill>
              </a:rPr>
              <a:t>12</a:t>
            </a:r>
            <a:endParaRPr lang="nl-NL" dirty="0">
              <a:solidFill>
                <a:srgbClr val="FBFBFB"/>
              </a:solidFill>
            </a:endParaRPr>
          </a:p>
        </p:txBody>
      </p:sp>
      <p:sp>
        <p:nvSpPr>
          <p:cNvPr id="18" name="Tekstvak 17"/>
          <p:cNvSpPr txBox="1"/>
          <p:nvPr/>
        </p:nvSpPr>
        <p:spPr>
          <a:xfrm>
            <a:off x="5467413" y="5143549"/>
            <a:ext cx="5303823" cy="369332"/>
          </a:xfrm>
          <a:prstGeom prst="rect">
            <a:avLst/>
          </a:prstGeom>
          <a:noFill/>
        </p:spPr>
        <p:txBody>
          <a:bodyPr wrap="square" rtlCol="0">
            <a:spAutoFit/>
          </a:bodyPr>
          <a:lstStyle/>
          <a:p>
            <a:r>
              <a:rPr lang="nl-NL" dirty="0" smtClean="0">
                <a:solidFill>
                  <a:srgbClr val="FBFBFB"/>
                </a:solidFill>
              </a:rPr>
              <a:t>1		</a:t>
            </a:r>
            <a:r>
              <a:rPr lang="nl-NL" dirty="0">
                <a:solidFill>
                  <a:srgbClr val="FBFBFB"/>
                </a:solidFill>
              </a:rPr>
              <a:t> </a:t>
            </a:r>
            <a:r>
              <a:rPr lang="nl-NL" dirty="0" smtClean="0">
                <a:solidFill>
                  <a:srgbClr val="FBFBFB"/>
                </a:solidFill>
              </a:rPr>
              <a:t>                11</a:t>
            </a:r>
            <a:endParaRPr lang="nl-NL" dirty="0">
              <a:solidFill>
                <a:srgbClr val="FBFBFB"/>
              </a:solidFill>
            </a:endParaRPr>
          </a:p>
        </p:txBody>
      </p:sp>
      <p:sp>
        <p:nvSpPr>
          <p:cNvPr id="19" name="Tekstvak 18"/>
          <p:cNvSpPr txBox="1"/>
          <p:nvPr/>
        </p:nvSpPr>
        <p:spPr>
          <a:xfrm>
            <a:off x="5487321" y="5616387"/>
            <a:ext cx="5512515" cy="369332"/>
          </a:xfrm>
          <a:prstGeom prst="rect">
            <a:avLst/>
          </a:prstGeom>
          <a:noFill/>
        </p:spPr>
        <p:txBody>
          <a:bodyPr wrap="square" rtlCol="0">
            <a:spAutoFit/>
          </a:bodyPr>
          <a:lstStyle/>
          <a:p>
            <a:r>
              <a:rPr lang="nl-NL" dirty="0" smtClean="0">
                <a:solidFill>
                  <a:srgbClr val="FBFBFB"/>
                </a:solidFill>
              </a:rPr>
              <a:t>    2		</a:t>
            </a:r>
            <a:r>
              <a:rPr lang="nl-NL" dirty="0">
                <a:solidFill>
                  <a:srgbClr val="FBFBFB"/>
                </a:solidFill>
              </a:rPr>
              <a:t> </a:t>
            </a:r>
            <a:r>
              <a:rPr lang="nl-NL" dirty="0" smtClean="0">
                <a:solidFill>
                  <a:srgbClr val="FBFBFB"/>
                </a:solidFill>
              </a:rPr>
              <a:t>                    10</a:t>
            </a:r>
            <a:endParaRPr lang="nl-NL" dirty="0">
              <a:solidFill>
                <a:srgbClr val="FBFBFB"/>
              </a:solidFill>
            </a:endParaRPr>
          </a:p>
        </p:txBody>
      </p:sp>
      <p:sp>
        <p:nvSpPr>
          <p:cNvPr id="20" name="Tekstvak 19"/>
          <p:cNvSpPr txBox="1"/>
          <p:nvPr/>
        </p:nvSpPr>
        <p:spPr>
          <a:xfrm>
            <a:off x="5487321" y="6052807"/>
            <a:ext cx="5512515" cy="369332"/>
          </a:xfrm>
          <a:prstGeom prst="rect">
            <a:avLst/>
          </a:prstGeom>
          <a:noFill/>
        </p:spPr>
        <p:txBody>
          <a:bodyPr wrap="square" rtlCol="0">
            <a:spAutoFit/>
          </a:bodyPr>
          <a:lstStyle/>
          <a:p>
            <a:r>
              <a:rPr lang="nl-NL" dirty="0" smtClean="0">
                <a:solidFill>
                  <a:srgbClr val="FBFBFB"/>
                </a:solidFill>
              </a:rPr>
              <a:t>         3			         9 		</a:t>
            </a:r>
            <a:r>
              <a:rPr lang="nl-NL" dirty="0">
                <a:solidFill>
                  <a:srgbClr val="FBFBFB"/>
                </a:solidFill>
              </a:rPr>
              <a:t> </a:t>
            </a:r>
            <a:r>
              <a:rPr lang="nl-NL" dirty="0" smtClean="0">
                <a:solidFill>
                  <a:srgbClr val="FBFBFB"/>
                </a:solidFill>
              </a:rPr>
              <a:t>                         </a:t>
            </a:r>
            <a:endParaRPr lang="nl-NL" dirty="0">
              <a:solidFill>
                <a:srgbClr val="FBFBFB"/>
              </a:solidFill>
            </a:endParaRPr>
          </a:p>
        </p:txBody>
      </p:sp>
      <p:sp>
        <p:nvSpPr>
          <p:cNvPr id="21" name="Tekstvak 20"/>
          <p:cNvSpPr txBox="1"/>
          <p:nvPr/>
        </p:nvSpPr>
        <p:spPr>
          <a:xfrm>
            <a:off x="5487321" y="6500166"/>
            <a:ext cx="5303823" cy="369332"/>
          </a:xfrm>
          <a:prstGeom prst="rect">
            <a:avLst/>
          </a:prstGeom>
          <a:noFill/>
        </p:spPr>
        <p:txBody>
          <a:bodyPr wrap="square" rtlCol="0">
            <a:spAutoFit/>
          </a:bodyPr>
          <a:lstStyle/>
          <a:p>
            <a:r>
              <a:rPr lang="nl-NL" dirty="0" smtClean="0">
                <a:solidFill>
                  <a:srgbClr val="FBFBFB"/>
                </a:solidFill>
              </a:rPr>
              <a:t>              4			             8	</a:t>
            </a:r>
            <a:r>
              <a:rPr lang="nl-NL" dirty="0">
                <a:solidFill>
                  <a:srgbClr val="FBFBFB"/>
                </a:solidFill>
              </a:rPr>
              <a:t> </a:t>
            </a:r>
            <a:r>
              <a:rPr lang="nl-NL" dirty="0" smtClean="0">
                <a:solidFill>
                  <a:srgbClr val="FBFBFB"/>
                </a:solidFill>
              </a:rPr>
              <a:t>                         </a:t>
            </a:r>
            <a:endParaRPr lang="nl-NL" dirty="0">
              <a:solidFill>
                <a:srgbClr val="FBFBFB"/>
              </a:solidFill>
            </a:endParaRPr>
          </a:p>
        </p:txBody>
      </p:sp>
      <p:sp>
        <p:nvSpPr>
          <p:cNvPr id="22" name="Tekstvak 21"/>
          <p:cNvSpPr txBox="1"/>
          <p:nvPr/>
        </p:nvSpPr>
        <p:spPr>
          <a:xfrm>
            <a:off x="5487321" y="6947175"/>
            <a:ext cx="5303823" cy="369332"/>
          </a:xfrm>
          <a:prstGeom prst="rect">
            <a:avLst/>
          </a:prstGeom>
          <a:noFill/>
        </p:spPr>
        <p:txBody>
          <a:bodyPr wrap="square" rtlCol="0">
            <a:spAutoFit/>
          </a:bodyPr>
          <a:lstStyle/>
          <a:p>
            <a:r>
              <a:rPr lang="nl-NL" dirty="0" smtClean="0">
                <a:solidFill>
                  <a:srgbClr val="FBFBFB"/>
                </a:solidFill>
              </a:rPr>
              <a:t>                   5			7	</a:t>
            </a:r>
            <a:r>
              <a:rPr lang="nl-NL" dirty="0">
                <a:solidFill>
                  <a:srgbClr val="FBFBFB"/>
                </a:solidFill>
              </a:rPr>
              <a:t> </a:t>
            </a:r>
            <a:r>
              <a:rPr lang="nl-NL" dirty="0" smtClean="0">
                <a:solidFill>
                  <a:srgbClr val="FBFBFB"/>
                </a:solidFill>
              </a:rPr>
              <a:t>                         </a:t>
            </a:r>
            <a:endParaRPr lang="nl-NL" dirty="0">
              <a:solidFill>
                <a:srgbClr val="FBFBFB"/>
              </a:solidFill>
            </a:endParaRPr>
          </a:p>
        </p:txBody>
      </p:sp>
      <p:sp>
        <p:nvSpPr>
          <p:cNvPr id="9" name="Tekstvak 8"/>
          <p:cNvSpPr txBox="1"/>
          <p:nvPr/>
        </p:nvSpPr>
        <p:spPr>
          <a:xfrm>
            <a:off x="484236" y="2479615"/>
            <a:ext cx="4089400" cy="1569660"/>
          </a:xfrm>
          <a:prstGeom prst="rect">
            <a:avLst/>
          </a:prstGeom>
          <a:noFill/>
        </p:spPr>
        <p:txBody>
          <a:bodyPr wrap="square" rtlCol="0">
            <a:spAutoFit/>
          </a:bodyPr>
          <a:lstStyle/>
          <a:p>
            <a:r>
              <a:rPr lang="nl-NL" sz="4800" b="1" dirty="0" smtClean="0">
                <a:latin typeface="Journey" panose="02000603000000000000" pitchFamily="2" charset="0"/>
                <a:ea typeface="Journey" panose="02000603000000000000" pitchFamily="2" charset="0"/>
              </a:rPr>
              <a:t>WAT HEBBEN DEZE</a:t>
            </a:r>
          </a:p>
          <a:p>
            <a:r>
              <a:rPr lang="nl-NL" sz="4800" b="1" dirty="0" smtClean="0">
                <a:latin typeface="Journey" panose="02000603000000000000" pitchFamily="2" charset="0"/>
                <a:ea typeface="Journey" panose="02000603000000000000" pitchFamily="2" charset="0"/>
              </a:rPr>
              <a:t>BLOKKEN GEMEEN?</a:t>
            </a:r>
            <a:endParaRPr lang="nl-NL" sz="4800" b="1" dirty="0">
              <a:latin typeface="Journey" panose="02000603000000000000" pitchFamily="2" charset="0"/>
              <a:ea typeface="Journey" panose="02000603000000000000" pitchFamily="2" charset="0"/>
            </a:endParaRPr>
          </a:p>
        </p:txBody>
      </p:sp>
      <p:cxnSp>
        <p:nvCxnSpPr>
          <p:cNvPr id="23" name="Rechte verbindingslijn met pijl 22"/>
          <p:cNvCxnSpPr>
            <a:stCxn id="9" idx="2"/>
          </p:cNvCxnSpPr>
          <p:nvPr/>
        </p:nvCxnSpPr>
        <p:spPr>
          <a:xfrm rot="16200000" flipH="1">
            <a:off x="3118449" y="3459762"/>
            <a:ext cx="1094274" cy="2273300"/>
          </a:xfrm>
          <a:prstGeom prst="curvedConnector2">
            <a:avLst/>
          </a:prstGeom>
          <a:ln w="50800" cap="rnd" cmpd="sng">
            <a:solidFill>
              <a:srgbClr val="1B1B36"/>
            </a:solidFill>
            <a:prstDash val="lgDash"/>
            <a:bevel/>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2" name="Rechthoek 1"/>
          <p:cNvSpPr/>
          <p:nvPr/>
        </p:nvSpPr>
        <p:spPr>
          <a:xfrm>
            <a:off x="5467413" y="2415075"/>
            <a:ext cx="5323731" cy="330220"/>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12</a:t>
            </a:r>
            <a:endParaRPr lang="nl-NL" dirty="0"/>
          </a:p>
        </p:txBody>
      </p:sp>
      <p:sp>
        <p:nvSpPr>
          <p:cNvPr id="24" name="Rechthoek 23"/>
          <p:cNvSpPr/>
          <p:nvPr/>
        </p:nvSpPr>
        <p:spPr>
          <a:xfrm>
            <a:off x="5467413" y="2879304"/>
            <a:ext cx="3506905" cy="1217652"/>
          </a:xfrm>
          <a:prstGeom prst="rect">
            <a:avLst/>
          </a:prstGeom>
          <a:solidFill>
            <a:srgbClr val="4C93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8</a:t>
            </a:r>
          </a:p>
        </p:txBody>
      </p:sp>
      <p:sp>
        <p:nvSpPr>
          <p:cNvPr id="25" name="Rechthoek 24"/>
          <p:cNvSpPr/>
          <p:nvPr/>
        </p:nvSpPr>
        <p:spPr>
          <a:xfrm>
            <a:off x="9096485" y="2887912"/>
            <a:ext cx="1694660" cy="1202792"/>
          </a:xfrm>
          <a:prstGeom prst="rect">
            <a:avLst/>
          </a:prstGeom>
          <a:solidFill>
            <a:srgbClr val="4C93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4</a:t>
            </a:r>
            <a:endParaRPr lang="nl-NL" dirty="0"/>
          </a:p>
        </p:txBody>
      </p:sp>
      <p:sp>
        <p:nvSpPr>
          <p:cNvPr id="26" name="Rechthoek 25"/>
          <p:cNvSpPr/>
          <p:nvPr/>
        </p:nvSpPr>
        <p:spPr>
          <a:xfrm>
            <a:off x="6363873" y="4244531"/>
            <a:ext cx="3506905" cy="783258"/>
          </a:xfrm>
          <a:prstGeom prst="rect">
            <a:avLst/>
          </a:prstGeom>
          <a:solidFill>
            <a:srgbClr val="4C93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8</a:t>
            </a:r>
            <a:endParaRPr lang="nl-NL" dirty="0"/>
          </a:p>
        </p:txBody>
      </p:sp>
      <p:sp>
        <p:nvSpPr>
          <p:cNvPr id="4" name="Rechthoek 3"/>
          <p:cNvSpPr/>
          <p:nvPr/>
        </p:nvSpPr>
        <p:spPr>
          <a:xfrm>
            <a:off x="5464793" y="5156831"/>
            <a:ext cx="1683106" cy="780215"/>
          </a:xfrm>
          <a:prstGeom prst="rect">
            <a:avLst/>
          </a:prstGeom>
          <a:solidFill>
            <a:srgbClr val="9C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4</a:t>
            </a:r>
            <a:endParaRPr lang="nl-NL" dirty="0"/>
          </a:p>
        </p:txBody>
      </p:sp>
      <p:sp>
        <p:nvSpPr>
          <p:cNvPr id="27" name="Rechthoek 26"/>
          <p:cNvSpPr/>
          <p:nvPr/>
        </p:nvSpPr>
        <p:spPr>
          <a:xfrm>
            <a:off x="10039227" y="4241755"/>
            <a:ext cx="751918" cy="788400"/>
          </a:xfrm>
          <a:prstGeom prst="rect">
            <a:avLst/>
          </a:prstGeom>
          <a:solidFill>
            <a:srgbClr val="9C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2</a:t>
            </a:r>
            <a:endParaRPr lang="nl-NL" dirty="0"/>
          </a:p>
        </p:txBody>
      </p:sp>
      <p:sp>
        <p:nvSpPr>
          <p:cNvPr id="28" name="Rechthoek 27"/>
          <p:cNvSpPr/>
          <p:nvPr/>
        </p:nvSpPr>
        <p:spPr>
          <a:xfrm>
            <a:off x="5467381" y="4240117"/>
            <a:ext cx="751918" cy="788400"/>
          </a:xfrm>
          <a:prstGeom prst="rect">
            <a:avLst/>
          </a:prstGeom>
          <a:solidFill>
            <a:srgbClr val="9C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2</a:t>
            </a:r>
            <a:endParaRPr lang="nl-NL" dirty="0"/>
          </a:p>
        </p:txBody>
      </p:sp>
      <p:sp>
        <p:nvSpPr>
          <p:cNvPr id="30" name="Rechthoek 29"/>
          <p:cNvSpPr/>
          <p:nvPr/>
        </p:nvSpPr>
        <p:spPr>
          <a:xfrm>
            <a:off x="7285225" y="5153788"/>
            <a:ext cx="1683106" cy="780702"/>
          </a:xfrm>
          <a:prstGeom prst="rect">
            <a:avLst/>
          </a:prstGeom>
          <a:solidFill>
            <a:srgbClr val="9C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4</a:t>
            </a:r>
            <a:endParaRPr lang="nl-NL" dirty="0"/>
          </a:p>
        </p:txBody>
      </p:sp>
      <p:sp>
        <p:nvSpPr>
          <p:cNvPr id="31" name="Rechthoek 30"/>
          <p:cNvSpPr/>
          <p:nvPr/>
        </p:nvSpPr>
        <p:spPr>
          <a:xfrm>
            <a:off x="9105983" y="5153787"/>
            <a:ext cx="1683106" cy="776357"/>
          </a:xfrm>
          <a:prstGeom prst="rect">
            <a:avLst/>
          </a:prstGeom>
          <a:solidFill>
            <a:srgbClr val="9C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4</a:t>
            </a:r>
            <a:endParaRPr lang="nl-NL" dirty="0"/>
          </a:p>
        </p:txBody>
      </p:sp>
      <p:sp>
        <p:nvSpPr>
          <p:cNvPr id="29" name="Rechthoek 28"/>
          <p:cNvSpPr/>
          <p:nvPr/>
        </p:nvSpPr>
        <p:spPr>
          <a:xfrm>
            <a:off x="5465000" y="2356131"/>
            <a:ext cx="5323731" cy="3567112"/>
          </a:xfrm>
          <a:prstGeom prst="rect">
            <a:avLst/>
          </a:prstGeom>
          <a:blipFill dpi="0" rotWithShape="1">
            <a:blip r:embed="rId6">
              <a:alphaModFix amt="84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2" name="Rechthoek 31"/>
          <p:cNvSpPr/>
          <p:nvPr/>
        </p:nvSpPr>
        <p:spPr>
          <a:xfrm>
            <a:off x="5466408" y="2360074"/>
            <a:ext cx="5323731" cy="3567112"/>
          </a:xfrm>
          <a:prstGeom prst="rect">
            <a:avLst/>
          </a:prstGeom>
          <a:blipFill dpi="0" rotWithShape="1">
            <a:blip r:embed="rId6"/>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144313632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xit" presetSubtype="0" fill="hold" nodeType="afterEffect">
                                  <p:stCondLst>
                                    <p:cond delay="1500"/>
                                  </p:stCondLst>
                                  <p:childTnLst>
                                    <p:animEffect transition="out" filter="fade">
                                      <p:cBhvr>
                                        <p:cTn id="12" dur="1500"/>
                                        <p:tgtEl>
                                          <p:spTgt spid="2050"/>
                                        </p:tgtEl>
                                      </p:cBhvr>
                                    </p:animEffect>
                                    <p:set>
                                      <p:cBhvr>
                                        <p:cTn id="13" dur="1" fill="hold">
                                          <p:stCondLst>
                                            <p:cond delay="1499"/>
                                          </p:stCondLst>
                                        </p:cTn>
                                        <p:tgtEl>
                                          <p:spTgt spid="2050"/>
                                        </p:tgtEl>
                                        <p:attrNameLst>
                                          <p:attrName>style.visibility</p:attrName>
                                        </p:attrNameLst>
                                      </p:cBhvr>
                                      <p:to>
                                        <p:strVal val="hidden"/>
                                      </p:to>
                                    </p:set>
                                  </p:childTnLst>
                                </p:cTn>
                              </p:par>
                              <p:par>
                                <p:cTn id="14" presetID="10" presetClass="entr" presetSubtype="0" fill="hold" nodeType="withEffect">
                                  <p:stCondLst>
                                    <p:cond delay="1500"/>
                                  </p:stCondLst>
                                  <p:childTnLst>
                                    <p:set>
                                      <p:cBhvr>
                                        <p:cTn id="15" dur="1" fill="hold">
                                          <p:stCondLst>
                                            <p:cond delay="0"/>
                                          </p:stCondLst>
                                        </p:cTn>
                                        <p:tgtEl>
                                          <p:spTgt spid="2052"/>
                                        </p:tgtEl>
                                        <p:attrNameLst>
                                          <p:attrName>style.visibility</p:attrName>
                                        </p:attrNameLst>
                                      </p:cBhvr>
                                      <p:to>
                                        <p:strVal val="visible"/>
                                      </p:to>
                                    </p:set>
                                    <p:animEffect transition="in" filter="fade">
                                      <p:cBhvr>
                                        <p:cTn id="16" dur="1500"/>
                                        <p:tgtEl>
                                          <p:spTgt spid="2052"/>
                                        </p:tgtEl>
                                      </p:cBhvr>
                                    </p:animEffect>
                                  </p:childTnLst>
                                </p:cTn>
                              </p:par>
                            </p:childTnLst>
                          </p:cTn>
                        </p:par>
                        <p:par>
                          <p:cTn id="17" fill="hold">
                            <p:stCondLst>
                              <p:cond delay="4000"/>
                            </p:stCondLst>
                            <p:childTnLst>
                              <p:par>
                                <p:cTn id="18" presetID="10" presetClass="entr" presetSubtype="0"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par>
                          <p:cTn id="21" fill="hold">
                            <p:stCondLst>
                              <p:cond delay="4500"/>
                            </p:stCondLst>
                            <p:childTnLst>
                              <p:par>
                                <p:cTn id="22" presetID="10"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par>
                          <p:cTn id="25" fill="hold">
                            <p:stCondLst>
                              <p:cond delay="5000"/>
                            </p:stCondLst>
                            <p:childTnLst>
                              <p:par>
                                <p:cTn id="26" presetID="10" presetClass="entr" presetSubtype="0"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par>
                          <p:cTn id="29" fill="hold">
                            <p:stCondLst>
                              <p:cond delay="5500"/>
                            </p:stCondLst>
                            <p:childTnLst>
                              <p:par>
                                <p:cTn id="30" presetID="10" presetClass="entr" presetSubtype="0"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childTnLst>
                          </p:cTn>
                        </p:par>
                        <p:par>
                          <p:cTn id="33" fill="hold">
                            <p:stCondLst>
                              <p:cond delay="6000"/>
                            </p:stCondLst>
                            <p:childTnLst>
                              <p:par>
                                <p:cTn id="34" presetID="10" presetClass="entr" presetSubtype="0"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par>
                          <p:cTn id="37" fill="hold">
                            <p:stCondLst>
                              <p:cond delay="6500"/>
                            </p:stCondLst>
                            <p:childTnLst>
                              <p:par>
                                <p:cTn id="38" presetID="10" presetClass="entr" presetSubtype="0" fill="hold" grpId="0" nodeType="after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childTnLst>
                          </p:cTn>
                        </p:par>
                        <p:par>
                          <p:cTn id="41" fill="hold">
                            <p:stCondLst>
                              <p:cond delay="7000"/>
                            </p:stCondLst>
                            <p:childTnLst>
                              <p:par>
                                <p:cTn id="42" presetID="10" presetClass="entr" presetSubtype="0" fill="hold" grpId="0" nodeType="after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childTnLst>
                          </p:cTn>
                        </p:par>
                        <p:par>
                          <p:cTn id="45" fill="hold">
                            <p:stCondLst>
                              <p:cond delay="7500"/>
                            </p:stCondLst>
                            <p:childTnLst>
                              <p:par>
                                <p:cTn id="46" presetID="10" presetClass="entr" presetSubtype="0" fill="hold" grpId="0" nodeType="after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childTnLst>
                          </p:cTn>
                        </p:par>
                        <p:par>
                          <p:cTn id="49" fill="hold">
                            <p:stCondLst>
                              <p:cond delay="8000"/>
                            </p:stCondLst>
                            <p:childTnLst>
                              <p:par>
                                <p:cTn id="50" presetID="10" presetClass="entr" presetSubtype="0" fill="hold" grpId="0" nodeType="after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par>
                          <p:cTn id="53" fill="hold">
                            <p:stCondLst>
                              <p:cond delay="8500"/>
                            </p:stCondLst>
                            <p:childTnLst>
                              <p:par>
                                <p:cTn id="54" presetID="10" presetClass="entr" presetSubtype="0" fill="hold" grpId="0"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fade">
                                      <p:cBhvr>
                                        <p:cTn id="56" dur="500"/>
                                        <p:tgtEl>
                                          <p:spTgt spid="21"/>
                                        </p:tgtEl>
                                      </p:cBhvr>
                                    </p:animEffect>
                                  </p:childTnLst>
                                </p:cTn>
                              </p:par>
                            </p:childTnLst>
                          </p:cTn>
                        </p:par>
                        <p:par>
                          <p:cTn id="57" fill="hold">
                            <p:stCondLst>
                              <p:cond delay="9000"/>
                            </p:stCondLst>
                            <p:childTnLst>
                              <p:par>
                                <p:cTn id="58" presetID="10" presetClass="entr" presetSubtype="0" fill="hold" grpId="0" nodeType="after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childTnLst>
                          </p:cTn>
                        </p:par>
                        <p:par>
                          <p:cTn id="61" fill="hold">
                            <p:stCondLst>
                              <p:cond delay="9500"/>
                            </p:stCondLst>
                            <p:childTnLst>
                              <p:par>
                                <p:cTn id="62" presetID="22" presetClass="exit" presetSubtype="4" fill="hold" nodeType="afterEffect">
                                  <p:stCondLst>
                                    <p:cond delay="0"/>
                                  </p:stCondLst>
                                  <p:childTnLst>
                                    <p:animEffect transition="out" filter="wipe(down)">
                                      <p:cBhvr>
                                        <p:cTn id="63" dur="1500"/>
                                        <p:tgtEl>
                                          <p:spTgt spid="2052"/>
                                        </p:tgtEl>
                                      </p:cBhvr>
                                    </p:animEffect>
                                    <p:set>
                                      <p:cBhvr>
                                        <p:cTn id="64" dur="1" fill="hold">
                                          <p:stCondLst>
                                            <p:cond delay="1499"/>
                                          </p:stCondLst>
                                        </p:cTn>
                                        <p:tgtEl>
                                          <p:spTgt spid="2052"/>
                                        </p:tgtEl>
                                        <p:attrNameLst>
                                          <p:attrName>style.visibility</p:attrName>
                                        </p:attrNameLst>
                                      </p:cBhvr>
                                      <p:to>
                                        <p:strVal val="hidden"/>
                                      </p:to>
                                    </p:set>
                                  </p:childTnLst>
                                </p:cTn>
                              </p:par>
                              <p:par>
                                <p:cTn id="65" presetID="10" presetClass="exit" presetSubtype="0" fill="hold" grpId="1" nodeType="withEffect">
                                  <p:stCondLst>
                                    <p:cond delay="0"/>
                                  </p:stCondLst>
                                  <p:childTnLst>
                                    <p:animEffect transition="out" filter="fade">
                                      <p:cBhvr>
                                        <p:cTn id="66" dur="1500"/>
                                        <p:tgtEl>
                                          <p:spTgt spid="20"/>
                                        </p:tgtEl>
                                      </p:cBhvr>
                                    </p:animEffect>
                                    <p:set>
                                      <p:cBhvr>
                                        <p:cTn id="67" dur="1" fill="hold">
                                          <p:stCondLst>
                                            <p:cond delay="1499"/>
                                          </p:stCondLst>
                                        </p:cTn>
                                        <p:tgtEl>
                                          <p:spTgt spid="20"/>
                                        </p:tgtEl>
                                        <p:attrNameLst>
                                          <p:attrName>style.visibility</p:attrName>
                                        </p:attrNameLst>
                                      </p:cBhvr>
                                      <p:to>
                                        <p:strVal val="hidden"/>
                                      </p:to>
                                    </p:set>
                                  </p:childTnLst>
                                </p:cTn>
                              </p:par>
                              <p:par>
                                <p:cTn id="68" presetID="10" presetClass="exit" presetSubtype="0" fill="hold" grpId="1" nodeType="withEffect">
                                  <p:stCondLst>
                                    <p:cond delay="0"/>
                                  </p:stCondLst>
                                  <p:childTnLst>
                                    <p:animEffect transition="out" filter="fade">
                                      <p:cBhvr>
                                        <p:cTn id="69" dur="1500"/>
                                        <p:tgtEl>
                                          <p:spTgt spid="21"/>
                                        </p:tgtEl>
                                      </p:cBhvr>
                                    </p:animEffect>
                                    <p:set>
                                      <p:cBhvr>
                                        <p:cTn id="70" dur="1" fill="hold">
                                          <p:stCondLst>
                                            <p:cond delay="1499"/>
                                          </p:stCondLst>
                                        </p:cTn>
                                        <p:tgtEl>
                                          <p:spTgt spid="21"/>
                                        </p:tgtEl>
                                        <p:attrNameLst>
                                          <p:attrName>style.visibility</p:attrName>
                                        </p:attrNameLst>
                                      </p:cBhvr>
                                      <p:to>
                                        <p:strVal val="hidden"/>
                                      </p:to>
                                    </p:set>
                                  </p:childTnLst>
                                </p:cTn>
                              </p:par>
                              <p:par>
                                <p:cTn id="71" presetID="10" presetClass="exit" presetSubtype="0" fill="hold" grpId="1" nodeType="withEffect">
                                  <p:stCondLst>
                                    <p:cond delay="0"/>
                                  </p:stCondLst>
                                  <p:childTnLst>
                                    <p:animEffect transition="out" filter="fade">
                                      <p:cBhvr>
                                        <p:cTn id="72" dur="1500"/>
                                        <p:tgtEl>
                                          <p:spTgt spid="22"/>
                                        </p:tgtEl>
                                      </p:cBhvr>
                                    </p:animEffect>
                                    <p:set>
                                      <p:cBhvr>
                                        <p:cTn id="73" dur="1" fill="hold">
                                          <p:stCondLst>
                                            <p:cond delay="1499"/>
                                          </p:stCondLst>
                                        </p:cTn>
                                        <p:tgtEl>
                                          <p:spTgt spid="22"/>
                                        </p:tgtEl>
                                        <p:attrNameLst>
                                          <p:attrName>style.visibility</p:attrName>
                                        </p:attrNameLst>
                                      </p:cBhvr>
                                      <p:to>
                                        <p:strVal val="hidden"/>
                                      </p:to>
                                    </p:set>
                                  </p:childTnLst>
                                </p:cTn>
                              </p:par>
                              <p:par>
                                <p:cTn id="74" presetID="10" presetClass="entr" presetSubtype="0" fill="hold" nodeType="withEffect">
                                  <p:stCondLst>
                                    <p:cond delay="0"/>
                                  </p:stCondLst>
                                  <p:childTnLst>
                                    <p:set>
                                      <p:cBhvr>
                                        <p:cTn id="75" dur="1" fill="hold">
                                          <p:stCondLst>
                                            <p:cond delay="0"/>
                                          </p:stCondLst>
                                        </p:cTn>
                                        <p:tgtEl>
                                          <p:spTgt spid="35"/>
                                        </p:tgtEl>
                                        <p:attrNameLst>
                                          <p:attrName>style.visibility</p:attrName>
                                        </p:attrNameLst>
                                      </p:cBhvr>
                                      <p:to>
                                        <p:strVal val="visible"/>
                                      </p:to>
                                    </p:set>
                                    <p:animEffect transition="in" filter="fade">
                                      <p:cBhvr>
                                        <p:cTn id="76" dur="1500"/>
                                        <p:tgtEl>
                                          <p:spTgt spid="35"/>
                                        </p:tgtEl>
                                      </p:cBhvr>
                                    </p:animEffect>
                                  </p:childTnLst>
                                </p:cTn>
                              </p:par>
                            </p:childTnLst>
                          </p:cTn>
                        </p:par>
                        <p:par>
                          <p:cTn id="77" fill="hold">
                            <p:stCondLst>
                              <p:cond delay="11000"/>
                            </p:stCondLst>
                            <p:childTnLst>
                              <p:par>
                                <p:cTn id="78" presetID="10" presetClass="entr" presetSubtype="0" fill="hold" nodeType="afterEffect">
                                  <p:stCondLst>
                                    <p:cond delay="2000"/>
                                  </p:stCondLst>
                                  <p:childTnLst>
                                    <p:set>
                                      <p:cBhvr>
                                        <p:cTn id="79" dur="1" fill="hold">
                                          <p:stCondLst>
                                            <p:cond delay="0"/>
                                          </p:stCondLst>
                                        </p:cTn>
                                        <p:tgtEl>
                                          <p:spTgt spid="34"/>
                                        </p:tgtEl>
                                        <p:attrNameLst>
                                          <p:attrName>style.visibility</p:attrName>
                                        </p:attrNameLst>
                                      </p:cBhvr>
                                      <p:to>
                                        <p:strVal val="visible"/>
                                      </p:to>
                                    </p:set>
                                    <p:animEffect transition="in" filter="fade">
                                      <p:cBhvr>
                                        <p:cTn id="80" dur="500"/>
                                        <p:tgtEl>
                                          <p:spTgt spid="34"/>
                                        </p:tgtEl>
                                      </p:cBhvr>
                                    </p:animEffect>
                                  </p:childTnLst>
                                </p:cTn>
                              </p:par>
                            </p:childTnLst>
                          </p:cTn>
                        </p:par>
                        <p:par>
                          <p:cTn id="81" fill="hold">
                            <p:stCondLst>
                              <p:cond delay="13500"/>
                            </p:stCondLst>
                            <p:childTnLst>
                              <p:par>
                                <p:cTn id="82" presetID="10" presetClass="entr" presetSubtype="0" fill="hold" grpId="0" nodeType="afterEffect">
                                  <p:stCondLst>
                                    <p:cond delay="0"/>
                                  </p:stCondLst>
                                  <p:childTnLst>
                                    <p:set>
                                      <p:cBhvr>
                                        <p:cTn id="83" dur="1" fill="hold">
                                          <p:stCondLst>
                                            <p:cond delay="0"/>
                                          </p:stCondLst>
                                        </p:cTn>
                                        <p:tgtEl>
                                          <p:spTgt spid="9"/>
                                        </p:tgtEl>
                                        <p:attrNameLst>
                                          <p:attrName>style.visibility</p:attrName>
                                        </p:attrNameLst>
                                      </p:cBhvr>
                                      <p:to>
                                        <p:strVal val="visible"/>
                                      </p:to>
                                    </p:set>
                                    <p:animEffect transition="in" filter="fade">
                                      <p:cBhvr>
                                        <p:cTn id="84" dur="500"/>
                                        <p:tgtEl>
                                          <p:spTgt spid="9"/>
                                        </p:tgtEl>
                                      </p:cBhvr>
                                    </p:animEffect>
                                  </p:childTnLst>
                                </p:cTn>
                              </p:par>
                              <p:par>
                                <p:cTn id="85" presetID="10" presetClass="entr" presetSubtype="0" fill="hold" nodeType="withEffect">
                                  <p:stCondLst>
                                    <p:cond delay="0"/>
                                  </p:stCondLst>
                                  <p:childTnLst>
                                    <p:set>
                                      <p:cBhvr>
                                        <p:cTn id="86" dur="1" fill="hold">
                                          <p:stCondLst>
                                            <p:cond delay="0"/>
                                          </p:stCondLst>
                                        </p:cTn>
                                        <p:tgtEl>
                                          <p:spTgt spid="23"/>
                                        </p:tgtEl>
                                        <p:attrNameLst>
                                          <p:attrName>style.visibility</p:attrName>
                                        </p:attrNameLst>
                                      </p:cBhvr>
                                      <p:to>
                                        <p:strVal val="visible"/>
                                      </p:to>
                                    </p:set>
                                    <p:animEffect transition="in" filter="fade">
                                      <p:cBhvr>
                                        <p:cTn id="87" dur="500"/>
                                        <p:tgtEl>
                                          <p:spTgt spid="23"/>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xit" presetSubtype="0" fill="hold" nodeType="clickEffect">
                                  <p:stCondLst>
                                    <p:cond delay="0"/>
                                  </p:stCondLst>
                                  <p:childTnLst>
                                    <p:animEffect transition="out" filter="fade">
                                      <p:cBhvr>
                                        <p:cTn id="91" dur="500"/>
                                        <p:tgtEl>
                                          <p:spTgt spid="35"/>
                                        </p:tgtEl>
                                      </p:cBhvr>
                                    </p:animEffect>
                                    <p:set>
                                      <p:cBhvr>
                                        <p:cTn id="92" dur="1" fill="hold">
                                          <p:stCondLst>
                                            <p:cond delay="499"/>
                                          </p:stCondLst>
                                        </p:cTn>
                                        <p:tgtEl>
                                          <p:spTgt spid="35"/>
                                        </p:tgtEl>
                                        <p:attrNameLst>
                                          <p:attrName>style.visibility</p:attrName>
                                        </p:attrNameLst>
                                      </p:cBhvr>
                                      <p:to>
                                        <p:strVal val="hidden"/>
                                      </p:to>
                                    </p:set>
                                  </p:childTnLst>
                                </p:cTn>
                              </p:par>
                            </p:childTnLst>
                          </p:cTn>
                        </p:par>
                        <p:par>
                          <p:cTn id="93" fill="hold">
                            <p:stCondLst>
                              <p:cond delay="500"/>
                            </p:stCondLst>
                            <p:childTnLst>
                              <p:par>
                                <p:cTn id="94" presetID="10" presetClass="entr" presetSubtype="0" fill="hold" grpId="0" nodeType="afterEffect">
                                  <p:stCondLst>
                                    <p:cond delay="0"/>
                                  </p:stCondLst>
                                  <p:childTnLst>
                                    <p:set>
                                      <p:cBhvr>
                                        <p:cTn id="95" dur="1" fill="hold">
                                          <p:stCondLst>
                                            <p:cond delay="0"/>
                                          </p:stCondLst>
                                        </p:cTn>
                                        <p:tgtEl>
                                          <p:spTgt spid="2"/>
                                        </p:tgtEl>
                                        <p:attrNameLst>
                                          <p:attrName>style.visibility</p:attrName>
                                        </p:attrNameLst>
                                      </p:cBhvr>
                                      <p:to>
                                        <p:strVal val="visible"/>
                                      </p:to>
                                    </p:set>
                                    <p:animEffect transition="in" filter="fade">
                                      <p:cBhvr>
                                        <p:cTn id="96" dur="500"/>
                                        <p:tgtEl>
                                          <p:spTgt spid="2"/>
                                        </p:tgtEl>
                                      </p:cBhvr>
                                    </p:animEffect>
                                  </p:childTnLst>
                                </p:cTn>
                              </p:par>
                            </p:childTnLst>
                          </p:cTn>
                        </p:par>
                        <p:par>
                          <p:cTn id="97" fill="hold">
                            <p:stCondLst>
                              <p:cond delay="1000"/>
                            </p:stCondLst>
                            <p:childTnLst>
                              <p:par>
                                <p:cTn id="98" presetID="10" presetClass="entr" presetSubtype="0" fill="hold" grpId="0" nodeType="afterEffect">
                                  <p:stCondLst>
                                    <p:cond delay="0"/>
                                  </p:stCondLst>
                                  <p:childTnLst>
                                    <p:set>
                                      <p:cBhvr>
                                        <p:cTn id="99" dur="1" fill="hold">
                                          <p:stCondLst>
                                            <p:cond delay="0"/>
                                          </p:stCondLst>
                                        </p:cTn>
                                        <p:tgtEl>
                                          <p:spTgt spid="24"/>
                                        </p:tgtEl>
                                        <p:attrNameLst>
                                          <p:attrName>style.visibility</p:attrName>
                                        </p:attrNameLst>
                                      </p:cBhvr>
                                      <p:to>
                                        <p:strVal val="visible"/>
                                      </p:to>
                                    </p:set>
                                    <p:animEffect transition="in" filter="fade">
                                      <p:cBhvr>
                                        <p:cTn id="100" dur="500"/>
                                        <p:tgtEl>
                                          <p:spTgt spid="24"/>
                                        </p:tgtEl>
                                      </p:cBhvr>
                                    </p:animEffect>
                                  </p:childTnLst>
                                </p:cTn>
                              </p:par>
                            </p:childTnLst>
                          </p:cTn>
                        </p:par>
                        <p:par>
                          <p:cTn id="101" fill="hold">
                            <p:stCondLst>
                              <p:cond delay="1500"/>
                            </p:stCondLst>
                            <p:childTnLst>
                              <p:par>
                                <p:cTn id="102" presetID="10" presetClass="entr" presetSubtype="0" fill="hold" grpId="0" nodeType="afterEffect">
                                  <p:stCondLst>
                                    <p:cond delay="0"/>
                                  </p:stCondLst>
                                  <p:childTnLst>
                                    <p:set>
                                      <p:cBhvr>
                                        <p:cTn id="103" dur="1" fill="hold">
                                          <p:stCondLst>
                                            <p:cond delay="0"/>
                                          </p:stCondLst>
                                        </p:cTn>
                                        <p:tgtEl>
                                          <p:spTgt spid="25"/>
                                        </p:tgtEl>
                                        <p:attrNameLst>
                                          <p:attrName>style.visibility</p:attrName>
                                        </p:attrNameLst>
                                      </p:cBhvr>
                                      <p:to>
                                        <p:strVal val="visible"/>
                                      </p:to>
                                    </p:set>
                                    <p:animEffect transition="in" filter="fade">
                                      <p:cBhvr>
                                        <p:cTn id="104" dur="500"/>
                                        <p:tgtEl>
                                          <p:spTgt spid="25"/>
                                        </p:tgtEl>
                                      </p:cBhvr>
                                    </p:animEffect>
                                  </p:childTnLst>
                                </p:cTn>
                              </p:par>
                            </p:childTnLst>
                          </p:cTn>
                        </p:par>
                        <p:par>
                          <p:cTn id="105" fill="hold">
                            <p:stCondLst>
                              <p:cond delay="2000"/>
                            </p:stCondLst>
                            <p:childTnLst>
                              <p:par>
                                <p:cTn id="106" presetID="10" presetClass="entr" presetSubtype="0" fill="hold" grpId="0" nodeType="afterEffect">
                                  <p:stCondLst>
                                    <p:cond delay="0"/>
                                  </p:stCondLst>
                                  <p:childTnLst>
                                    <p:set>
                                      <p:cBhvr>
                                        <p:cTn id="107" dur="1" fill="hold">
                                          <p:stCondLst>
                                            <p:cond delay="0"/>
                                          </p:stCondLst>
                                        </p:cTn>
                                        <p:tgtEl>
                                          <p:spTgt spid="28"/>
                                        </p:tgtEl>
                                        <p:attrNameLst>
                                          <p:attrName>style.visibility</p:attrName>
                                        </p:attrNameLst>
                                      </p:cBhvr>
                                      <p:to>
                                        <p:strVal val="visible"/>
                                      </p:to>
                                    </p:set>
                                    <p:animEffect transition="in" filter="fade">
                                      <p:cBhvr>
                                        <p:cTn id="108" dur="500"/>
                                        <p:tgtEl>
                                          <p:spTgt spid="28"/>
                                        </p:tgtEl>
                                      </p:cBhvr>
                                    </p:animEffect>
                                  </p:childTnLst>
                                </p:cTn>
                              </p:par>
                            </p:childTnLst>
                          </p:cTn>
                        </p:par>
                        <p:par>
                          <p:cTn id="109" fill="hold">
                            <p:stCondLst>
                              <p:cond delay="2500"/>
                            </p:stCondLst>
                            <p:childTnLst>
                              <p:par>
                                <p:cTn id="110" presetID="10" presetClass="entr" presetSubtype="0" fill="hold" grpId="0" nodeType="afterEffect">
                                  <p:stCondLst>
                                    <p:cond delay="0"/>
                                  </p:stCondLst>
                                  <p:childTnLst>
                                    <p:set>
                                      <p:cBhvr>
                                        <p:cTn id="111" dur="1" fill="hold">
                                          <p:stCondLst>
                                            <p:cond delay="0"/>
                                          </p:stCondLst>
                                        </p:cTn>
                                        <p:tgtEl>
                                          <p:spTgt spid="26"/>
                                        </p:tgtEl>
                                        <p:attrNameLst>
                                          <p:attrName>style.visibility</p:attrName>
                                        </p:attrNameLst>
                                      </p:cBhvr>
                                      <p:to>
                                        <p:strVal val="visible"/>
                                      </p:to>
                                    </p:set>
                                    <p:animEffect transition="in" filter="fade">
                                      <p:cBhvr>
                                        <p:cTn id="112" dur="500"/>
                                        <p:tgtEl>
                                          <p:spTgt spid="26"/>
                                        </p:tgtEl>
                                      </p:cBhvr>
                                    </p:animEffect>
                                  </p:childTnLst>
                                </p:cTn>
                              </p:par>
                            </p:childTnLst>
                          </p:cTn>
                        </p:par>
                        <p:par>
                          <p:cTn id="113" fill="hold">
                            <p:stCondLst>
                              <p:cond delay="3000"/>
                            </p:stCondLst>
                            <p:childTnLst>
                              <p:par>
                                <p:cTn id="114" presetID="10" presetClass="entr" presetSubtype="0" fill="hold" grpId="0" nodeType="afterEffect">
                                  <p:stCondLst>
                                    <p:cond delay="0"/>
                                  </p:stCondLst>
                                  <p:childTnLst>
                                    <p:set>
                                      <p:cBhvr>
                                        <p:cTn id="115" dur="1" fill="hold">
                                          <p:stCondLst>
                                            <p:cond delay="0"/>
                                          </p:stCondLst>
                                        </p:cTn>
                                        <p:tgtEl>
                                          <p:spTgt spid="27"/>
                                        </p:tgtEl>
                                        <p:attrNameLst>
                                          <p:attrName>style.visibility</p:attrName>
                                        </p:attrNameLst>
                                      </p:cBhvr>
                                      <p:to>
                                        <p:strVal val="visible"/>
                                      </p:to>
                                    </p:set>
                                    <p:animEffect transition="in" filter="fade">
                                      <p:cBhvr>
                                        <p:cTn id="116" dur="500"/>
                                        <p:tgtEl>
                                          <p:spTgt spid="27"/>
                                        </p:tgtEl>
                                      </p:cBhvr>
                                    </p:animEffect>
                                  </p:childTnLst>
                                </p:cTn>
                              </p:par>
                            </p:childTnLst>
                          </p:cTn>
                        </p:par>
                        <p:par>
                          <p:cTn id="117" fill="hold">
                            <p:stCondLst>
                              <p:cond delay="3500"/>
                            </p:stCondLst>
                            <p:childTnLst>
                              <p:par>
                                <p:cTn id="118" presetID="10" presetClass="entr" presetSubtype="0" fill="hold" grpId="0" nodeType="afterEffect">
                                  <p:stCondLst>
                                    <p:cond delay="0"/>
                                  </p:stCondLst>
                                  <p:childTnLst>
                                    <p:set>
                                      <p:cBhvr>
                                        <p:cTn id="119" dur="1" fill="hold">
                                          <p:stCondLst>
                                            <p:cond delay="0"/>
                                          </p:stCondLst>
                                        </p:cTn>
                                        <p:tgtEl>
                                          <p:spTgt spid="4"/>
                                        </p:tgtEl>
                                        <p:attrNameLst>
                                          <p:attrName>style.visibility</p:attrName>
                                        </p:attrNameLst>
                                      </p:cBhvr>
                                      <p:to>
                                        <p:strVal val="visible"/>
                                      </p:to>
                                    </p:set>
                                    <p:animEffect transition="in" filter="fade">
                                      <p:cBhvr>
                                        <p:cTn id="120" dur="500"/>
                                        <p:tgtEl>
                                          <p:spTgt spid="4"/>
                                        </p:tgtEl>
                                      </p:cBhvr>
                                    </p:animEffect>
                                  </p:childTnLst>
                                </p:cTn>
                              </p:par>
                            </p:childTnLst>
                          </p:cTn>
                        </p:par>
                        <p:par>
                          <p:cTn id="121" fill="hold">
                            <p:stCondLst>
                              <p:cond delay="4000"/>
                            </p:stCondLst>
                            <p:childTnLst>
                              <p:par>
                                <p:cTn id="122" presetID="10" presetClass="entr" presetSubtype="0" fill="hold" grpId="0" nodeType="afterEffect">
                                  <p:stCondLst>
                                    <p:cond delay="0"/>
                                  </p:stCondLst>
                                  <p:childTnLst>
                                    <p:set>
                                      <p:cBhvr>
                                        <p:cTn id="123" dur="1" fill="hold">
                                          <p:stCondLst>
                                            <p:cond delay="0"/>
                                          </p:stCondLst>
                                        </p:cTn>
                                        <p:tgtEl>
                                          <p:spTgt spid="30"/>
                                        </p:tgtEl>
                                        <p:attrNameLst>
                                          <p:attrName>style.visibility</p:attrName>
                                        </p:attrNameLst>
                                      </p:cBhvr>
                                      <p:to>
                                        <p:strVal val="visible"/>
                                      </p:to>
                                    </p:set>
                                    <p:animEffect transition="in" filter="fade">
                                      <p:cBhvr>
                                        <p:cTn id="124" dur="500"/>
                                        <p:tgtEl>
                                          <p:spTgt spid="30"/>
                                        </p:tgtEl>
                                      </p:cBhvr>
                                    </p:animEffect>
                                  </p:childTnLst>
                                </p:cTn>
                              </p:par>
                            </p:childTnLst>
                          </p:cTn>
                        </p:par>
                        <p:par>
                          <p:cTn id="125" fill="hold">
                            <p:stCondLst>
                              <p:cond delay="4500"/>
                            </p:stCondLst>
                            <p:childTnLst>
                              <p:par>
                                <p:cTn id="126" presetID="10" presetClass="entr" presetSubtype="0" fill="hold" grpId="0" nodeType="afterEffect">
                                  <p:stCondLst>
                                    <p:cond delay="0"/>
                                  </p:stCondLst>
                                  <p:childTnLst>
                                    <p:set>
                                      <p:cBhvr>
                                        <p:cTn id="127" dur="1" fill="hold">
                                          <p:stCondLst>
                                            <p:cond delay="0"/>
                                          </p:stCondLst>
                                        </p:cTn>
                                        <p:tgtEl>
                                          <p:spTgt spid="31"/>
                                        </p:tgtEl>
                                        <p:attrNameLst>
                                          <p:attrName>style.visibility</p:attrName>
                                        </p:attrNameLst>
                                      </p:cBhvr>
                                      <p:to>
                                        <p:strVal val="visible"/>
                                      </p:to>
                                    </p:set>
                                    <p:animEffect transition="in" filter="fade">
                                      <p:cBhvr>
                                        <p:cTn id="128" dur="500"/>
                                        <p:tgtEl>
                                          <p:spTgt spid="31"/>
                                        </p:tgtEl>
                                      </p:cBhvr>
                                    </p:animEffect>
                                  </p:childTnLst>
                                </p:cTn>
                              </p:par>
                            </p:childTnLst>
                          </p:cTn>
                        </p:par>
                      </p:childTnLst>
                    </p:cTn>
                  </p:par>
                  <p:par>
                    <p:cTn id="129" fill="hold">
                      <p:stCondLst>
                        <p:cond delay="indefinite"/>
                      </p:stCondLst>
                      <p:childTnLst>
                        <p:par>
                          <p:cTn id="130" fill="hold">
                            <p:stCondLst>
                              <p:cond delay="0"/>
                            </p:stCondLst>
                            <p:childTnLst>
                              <p:par>
                                <p:cTn id="131" presetID="10" presetClass="entr" presetSubtype="0" fill="hold" grpId="0" nodeType="clickEffect">
                                  <p:stCondLst>
                                    <p:cond delay="0"/>
                                  </p:stCondLst>
                                  <p:childTnLst>
                                    <p:set>
                                      <p:cBhvr>
                                        <p:cTn id="132" dur="1" fill="hold">
                                          <p:stCondLst>
                                            <p:cond delay="0"/>
                                          </p:stCondLst>
                                        </p:cTn>
                                        <p:tgtEl>
                                          <p:spTgt spid="29"/>
                                        </p:tgtEl>
                                        <p:attrNameLst>
                                          <p:attrName>style.visibility</p:attrName>
                                        </p:attrNameLst>
                                      </p:cBhvr>
                                      <p:to>
                                        <p:strVal val="visible"/>
                                      </p:to>
                                    </p:set>
                                    <p:animEffect transition="in" filter="fade">
                                      <p:cBhvr>
                                        <p:cTn id="133" dur="500"/>
                                        <p:tgtEl>
                                          <p:spTgt spid="29"/>
                                        </p:tgtEl>
                                      </p:cBhvr>
                                    </p:animEffect>
                                  </p:childTnLst>
                                </p:cTn>
                              </p:par>
                            </p:childTnLst>
                          </p:cTn>
                        </p:par>
                      </p:childTnLst>
                    </p:cTn>
                  </p:par>
                  <p:par>
                    <p:cTn id="134" fill="hold">
                      <p:stCondLst>
                        <p:cond delay="indefinite"/>
                      </p:stCondLst>
                      <p:childTnLst>
                        <p:par>
                          <p:cTn id="135" fill="hold">
                            <p:stCondLst>
                              <p:cond delay="0"/>
                            </p:stCondLst>
                            <p:childTnLst>
                              <p:par>
                                <p:cTn id="136" presetID="10" presetClass="entr" presetSubtype="0" fill="hold" grpId="0" nodeType="clickEffect">
                                  <p:stCondLst>
                                    <p:cond delay="0"/>
                                  </p:stCondLst>
                                  <p:childTnLst>
                                    <p:set>
                                      <p:cBhvr>
                                        <p:cTn id="137" dur="1" fill="hold">
                                          <p:stCondLst>
                                            <p:cond delay="0"/>
                                          </p:stCondLst>
                                        </p:cTn>
                                        <p:tgtEl>
                                          <p:spTgt spid="32"/>
                                        </p:tgtEl>
                                        <p:attrNameLst>
                                          <p:attrName>style.visibility</p:attrName>
                                        </p:attrNameLst>
                                      </p:cBhvr>
                                      <p:to>
                                        <p:strVal val="visible"/>
                                      </p:to>
                                    </p:set>
                                    <p:animEffect transition="in" filter="fade">
                                      <p:cBhvr>
                                        <p:cTn id="13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2" grpId="0"/>
      <p:bldP spid="13" grpId="0"/>
      <p:bldP spid="14" grpId="0"/>
      <p:bldP spid="17" grpId="0"/>
      <p:bldP spid="18" grpId="0"/>
      <p:bldP spid="19" grpId="0"/>
      <p:bldP spid="20" grpId="0"/>
      <p:bldP spid="20" grpId="1"/>
      <p:bldP spid="21" grpId="0"/>
      <p:bldP spid="21" grpId="1"/>
      <p:bldP spid="22" grpId="0"/>
      <p:bldP spid="22" grpId="1"/>
      <p:bldP spid="9" grpId="0"/>
      <p:bldP spid="2" grpId="0" animBg="1"/>
      <p:bldP spid="24" grpId="0" animBg="1"/>
      <p:bldP spid="25" grpId="0" animBg="1"/>
      <p:bldP spid="26" grpId="0" animBg="1"/>
      <p:bldP spid="4" grpId="0" animBg="1"/>
      <p:bldP spid="27" grpId="0" animBg="1"/>
      <p:bldP spid="28" grpId="0" animBg="1"/>
      <p:bldP spid="30" grpId="0" animBg="1"/>
      <p:bldP spid="31" grpId="0" animBg="1"/>
      <p:bldP spid="29" grpId="0" animBg="1"/>
      <p:bldP spid="3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FRAMEWORKS</a:t>
            </a:r>
            <a:endParaRPr lang="nl-NL" dirty="0"/>
          </a:p>
        </p:txBody>
      </p:sp>
      <p:pic>
        <p:nvPicPr>
          <p:cNvPr id="3074" name="Picture 2" descr="http://coding.smashingmagazine.com/wp-content/uploads/2011/10/foundation-header.jpg"/>
          <p:cNvPicPr>
            <a:picLocks noChangeAspect="1" noChangeArrowheads="1"/>
          </p:cNvPicPr>
          <p:nvPr/>
        </p:nvPicPr>
        <p:blipFill rotWithShape="1">
          <a:blip r:embed="rId2">
            <a:extLst>
              <a:ext uri="{28A0092B-C50C-407E-A947-70E740481C1C}">
                <a14:useLocalDpi xmlns:a14="http://schemas.microsoft.com/office/drawing/2010/main" val="0"/>
              </a:ext>
            </a:extLst>
          </a:blip>
          <a:srcRect r="28546"/>
          <a:stretch/>
        </p:blipFill>
        <p:spPr bwMode="auto">
          <a:xfrm>
            <a:off x="7458075" y="539149"/>
            <a:ext cx="3743325" cy="155257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www.logicalimagination.com/Content/DesignLogos/bootstrap2_logo.png"/>
          <p:cNvPicPr>
            <a:picLocks noChangeAspect="1" noChangeArrowheads="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76218" y="900743"/>
            <a:ext cx="3857625" cy="829389"/>
          </a:xfrm>
          <a:prstGeom prst="rect">
            <a:avLst/>
          </a:prstGeom>
          <a:noFill/>
          <a:extLst>
            <a:ext uri="{909E8E84-426E-40DD-AFC4-6F175D3DCCD1}">
              <a14:hiddenFill xmlns:a14="http://schemas.microsoft.com/office/drawing/2010/main">
                <a:solidFill>
                  <a:srgbClr val="FFFFFF"/>
                </a:solidFill>
              </a14:hiddenFill>
            </a:ext>
          </a:extLst>
        </p:spPr>
      </p:pic>
      <p:sp>
        <p:nvSpPr>
          <p:cNvPr id="7" name="Tekstvak 6"/>
          <p:cNvSpPr txBox="1"/>
          <p:nvPr/>
        </p:nvSpPr>
        <p:spPr>
          <a:xfrm>
            <a:off x="1525962" y="4766276"/>
            <a:ext cx="2558136" cy="830997"/>
          </a:xfrm>
          <a:prstGeom prst="rect">
            <a:avLst/>
          </a:prstGeom>
          <a:noFill/>
        </p:spPr>
        <p:txBody>
          <a:bodyPr wrap="none" rtlCol="0">
            <a:spAutoFit/>
          </a:bodyPr>
          <a:lstStyle/>
          <a:p>
            <a:r>
              <a:rPr lang="nl-NL" sz="4800" dirty="0" err="1" smtClean="0">
                <a:latin typeface="Helvetica LT Std" panose="020B0504020202020204" pitchFamily="34" charset="0"/>
              </a:rPr>
              <a:t>Skeleton</a:t>
            </a:r>
            <a:endParaRPr lang="nl-NL" sz="4800" dirty="0">
              <a:latin typeface="Helvetica LT Std" panose="020B0504020202020204" pitchFamily="34" charset="0"/>
            </a:endParaRPr>
          </a:p>
        </p:txBody>
      </p:sp>
      <p:pic>
        <p:nvPicPr>
          <p:cNvPr id="11" name="Afbeelding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58075" y="4579879"/>
            <a:ext cx="2990850" cy="685800"/>
          </a:xfrm>
          <a:prstGeom prst="rect">
            <a:avLst/>
          </a:prstGeom>
        </p:spPr>
      </p:pic>
    </p:spTree>
    <p:extLst>
      <p:ext uri="{BB962C8B-B14F-4D97-AF65-F5344CB8AC3E}">
        <p14:creationId xmlns:p14="http://schemas.microsoft.com/office/powerpoint/2010/main" val="225866594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5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750"/>
                                  </p:stCondLst>
                                  <p:childTnLst>
                                    <p:set>
                                      <p:cBhvr>
                                        <p:cTn id="16" dur="1" fill="hold">
                                          <p:stCondLst>
                                            <p:cond delay="0"/>
                                          </p:stCondLst>
                                        </p:cTn>
                                        <p:tgtEl>
                                          <p:spTgt spid="3074"/>
                                        </p:tgtEl>
                                        <p:attrNameLst>
                                          <p:attrName>style.visibility</p:attrName>
                                        </p:attrNameLst>
                                      </p:cBhvr>
                                      <p:to>
                                        <p:strVal val="visible"/>
                                      </p:to>
                                    </p:set>
                                    <p:animEffect transition="in" filter="fade">
                                      <p:cBhvr>
                                        <p:cTn id="17" dur="1000"/>
                                        <p:tgtEl>
                                          <p:spTgt spid="3074"/>
                                        </p:tgtEl>
                                      </p:cBhvr>
                                    </p:animEffect>
                                    <p:anim calcmode="lin" valueType="num">
                                      <p:cBhvr>
                                        <p:cTn id="18" dur="1000" fill="hold"/>
                                        <p:tgtEl>
                                          <p:spTgt spid="3074"/>
                                        </p:tgtEl>
                                        <p:attrNameLst>
                                          <p:attrName>ppt_x</p:attrName>
                                        </p:attrNameLst>
                                      </p:cBhvr>
                                      <p:tavLst>
                                        <p:tav tm="0">
                                          <p:val>
                                            <p:strVal val="#ppt_x"/>
                                          </p:val>
                                        </p:tav>
                                        <p:tav tm="100000">
                                          <p:val>
                                            <p:strVal val="#ppt_x"/>
                                          </p:val>
                                        </p:tav>
                                      </p:tavLst>
                                    </p:anim>
                                    <p:anim calcmode="lin" valueType="num">
                                      <p:cBhvr>
                                        <p:cTn id="19" dur="1000" fill="hold"/>
                                        <p:tgtEl>
                                          <p:spTgt spid="3074"/>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1000"/>
                                  </p:stCondLst>
                                  <p:childTnLst>
                                    <p:set>
                                      <p:cBhvr>
                                        <p:cTn id="21" dur="1" fill="hold">
                                          <p:stCondLst>
                                            <p:cond delay="0"/>
                                          </p:stCondLst>
                                        </p:cTn>
                                        <p:tgtEl>
                                          <p:spTgt spid="3076"/>
                                        </p:tgtEl>
                                        <p:attrNameLst>
                                          <p:attrName>style.visibility</p:attrName>
                                        </p:attrNameLst>
                                      </p:cBhvr>
                                      <p:to>
                                        <p:strVal val="visible"/>
                                      </p:to>
                                    </p:set>
                                    <p:animEffect transition="in" filter="fade">
                                      <p:cBhvr>
                                        <p:cTn id="22" dur="1000"/>
                                        <p:tgtEl>
                                          <p:spTgt spid="3076"/>
                                        </p:tgtEl>
                                      </p:cBhvr>
                                    </p:animEffect>
                                    <p:anim calcmode="lin" valueType="num">
                                      <p:cBhvr>
                                        <p:cTn id="23" dur="1000" fill="hold"/>
                                        <p:tgtEl>
                                          <p:spTgt spid="3076"/>
                                        </p:tgtEl>
                                        <p:attrNameLst>
                                          <p:attrName>ppt_x</p:attrName>
                                        </p:attrNameLst>
                                      </p:cBhvr>
                                      <p:tavLst>
                                        <p:tav tm="0">
                                          <p:val>
                                            <p:strVal val="#ppt_x"/>
                                          </p:val>
                                        </p:tav>
                                        <p:tav tm="100000">
                                          <p:val>
                                            <p:strVal val="#ppt_x"/>
                                          </p:val>
                                        </p:tav>
                                      </p:tavLst>
                                    </p:anim>
                                    <p:anim calcmode="lin" valueType="num">
                                      <p:cBhvr>
                                        <p:cTn id="24" dur="1000" fill="hold"/>
                                        <p:tgtEl>
                                          <p:spTgt spid="30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bigrock.com/blog/wp-content/uploads/2014/04/reinvent-whee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03126" y="3538680"/>
            <a:ext cx="4267201" cy="3111501"/>
          </a:xfrm>
          <a:prstGeom prst="rect">
            <a:avLst/>
          </a:prstGeom>
          <a:noFill/>
          <a:extLst>
            <a:ext uri="{909E8E84-426E-40DD-AFC4-6F175D3DCCD1}">
              <a14:hiddenFill xmlns:a14="http://schemas.microsoft.com/office/drawing/2010/main">
                <a:solidFill>
                  <a:srgbClr val="FFFFFF"/>
                </a:solidFill>
              </a14:hiddenFill>
            </a:ext>
          </a:extLst>
        </p:spPr>
      </p:pic>
      <p:sp>
        <p:nvSpPr>
          <p:cNvPr id="3" name="Titel 2"/>
          <p:cNvSpPr>
            <a:spLocks noGrp="1"/>
          </p:cNvSpPr>
          <p:nvPr>
            <p:ph type="title"/>
          </p:nvPr>
        </p:nvSpPr>
        <p:spPr/>
        <p:txBody>
          <a:bodyPr/>
          <a:lstStyle/>
          <a:p>
            <a:r>
              <a:rPr lang="nl-NL" dirty="0" smtClean="0"/>
              <a:t>ZELF EEN GRID MAKEN?</a:t>
            </a:r>
            <a:endParaRPr lang="nl-NL" dirty="0"/>
          </a:p>
        </p:txBody>
      </p:sp>
    </p:spTree>
    <p:extLst>
      <p:ext uri="{BB962C8B-B14F-4D97-AF65-F5344CB8AC3E}">
        <p14:creationId xmlns:p14="http://schemas.microsoft.com/office/powerpoint/2010/main" val="233045529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ZELF EEN GRID MAKEN?</a:t>
            </a:r>
          </a:p>
        </p:txBody>
      </p:sp>
      <p:sp>
        <p:nvSpPr>
          <p:cNvPr id="3" name="Tijdelijke aanduiding voor inhoud 2"/>
          <p:cNvSpPr>
            <a:spLocks noGrp="1"/>
          </p:cNvSpPr>
          <p:nvPr>
            <p:ph idx="1"/>
          </p:nvPr>
        </p:nvSpPr>
        <p:spPr/>
        <p:txBody>
          <a:bodyPr/>
          <a:lstStyle/>
          <a:p>
            <a:r>
              <a:rPr lang="nl-NL" dirty="0" smtClean="0"/>
              <a:t>Tijdrovend</a:t>
            </a:r>
          </a:p>
          <a:p>
            <a:r>
              <a:rPr lang="nl-NL" dirty="0" smtClean="0"/>
              <a:t>Afspraken</a:t>
            </a:r>
          </a:p>
          <a:p>
            <a:r>
              <a:rPr lang="nl-NL" dirty="0" smtClean="0"/>
              <a:t>CSS </a:t>
            </a:r>
            <a:r>
              <a:rPr lang="nl-NL" dirty="0" err="1" smtClean="0"/>
              <a:t>hacks</a:t>
            </a:r>
            <a:endParaRPr lang="nl-NL" dirty="0" smtClean="0"/>
          </a:p>
          <a:p>
            <a:r>
              <a:rPr lang="nl-NL" dirty="0" err="1" smtClean="0"/>
              <a:t>Edge</a:t>
            </a:r>
            <a:r>
              <a:rPr lang="nl-NL" dirty="0" smtClean="0"/>
              <a:t> cases</a:t>
            </a:r>
          </a:p>
          <a:p>
            <a:r>
              <a:rPr lang="nl-NL" dirty="0" err="1" smtClean="0"/>
              <a:t>Testing</a:t>
            </a:r>
            <a:r>
              <a:rPr lang="nl-NL" dirty="0" smtClean="0"/>
              <a:t>?</a:t>
            </a:r>
            <a:endParaRPr lang="nl-NL" dirty="0"/>
          </a:p>
        </p:txBody>
      </p:sp>
    </p:spTree>
    <p:extLst>
      <p:ext uri="{BB962C8B-B14F-4D97-AF65-F5344CB8AC3E}">
        <p14:creationId xmlns:p14="http://schemas.microsoft.com/office/powerpoint/2010/main" val="976353113"/>
      </p:ext>
    </p:extLst>
  </p:cSld>
  <p:clrMapOvr>
    <a:masterClrMapping/>
  </p:clrMapOvr>
  <p:transition spd="slow">
    <p:push/>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OVERWEGINGEN</a:t>
            </a:r>
            <a:endParaRPr lang="nl-NL" dirty="0"/>
          </a:p>
        </p:txBody>
      </p:sp>
      <p:graphicFrame>
        <p:nvGraphicFramePr>
          <p:cNvPr id="12" name="Tabel 11"/>
          <p:cNvGraphicFramePr>
            <a:graphicFrameLocks noGrp="1"/>
          </p:cNvGraphicFramePr>
          <p:nvPr>
            <p:extLst>
              <p:ext uri="{D42A27DB-BD31-4B8C-83A1-F6EECF244321}">
                <p14:modId xmlns:p14="http://schemas.microsoft.com/office/powerpoint/2010/main" val="1922041056"/>
              </p:ext>
            </p:extLst>
          </p:nvPr>
        </p:nvGraphicFramePr>
        <p:xfrm>
          <a:off x="936975" y="2167466"/>
          <a:ext cx="10416824" cy="3544712"/>
        </p:xfrm>
        <a:graphic>
          <a:graphicData uri="http://schemas.openxmlformats.org/drawingml/2006/table">
            <a:tbl>
              <a:tblPr firstRow="1" bandRow="1">
                <a:tableStyleId>{5C22544A-7EE6-4342-B048-85BDC9FD1C3A}</a:tableStyleId>
              </a:tblPr>
              <a:tblGrid>
                <a:gridCol w="5208412"/>
                <a:gridCol w="5208412"/>
              </a:tblGrid>
              <a:tr h="886178">
                <a:tc>
                  <a:txBody>
                    <a:bodyPr/>
                    <a:lstStyle/>
                    <a:p>
                      <a:r>
                        <a:rPr lang="nl-NL" sz="2800" dirty="0" smtClean="0"/>
                        <a:t>Enterprise</a:t>
                      </a:r>
                      <a:endParaRPr lang="nl-NL" sz="2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3CCF1"/>
                    </a:solidFill>
                  </a:tcPr>
                </a:tc>
                <a:tc>
                  <a:txBody>
                    <a:bodyPr/>
                    <a:lstStyle/>
                    <a:p>
                      <a:r>
                        <a:rPr lang="nl-NL" sz="2800" dirty="0" smtClean="0"/>
                        <a:t>Real </a:t>
                      </a:r>
                      <a:r>
                        <a:rPr lang="nl-NL" sz="2800" dirty="0" err="1" smtClean="0"/>
                        <a:t>people</a:t>
                      </a:r>
                      <a:endParaRPr lang="nl-NL" sz="2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3CCF1"/>
                    </a:solidFill>
                  </a:tcPr>
                </a:tc>
              </a:tr>
              <a:tr h="886178">
                <a:tc>
                  <a:txBody>
                    <a:bodyPr/>
                    <a:lstStyle/>
                    <a:p>
                      <a:r>
                        <a:rPr lang="nl-NL" sz="2800" dirty="0" smtClean="0">
                          <a:solidFill>
                            <a:schemeClr val="bg1">
                              <a:lumMod val="50000"/>
                            </a:schemeClr>
                          </a:solidFill>
                        </a:rPr>
                        <a:t>Lage browser versies</a:t>
                      </a:r>
                      <a:endParaRPr lang="nl-NL" sz="2800" dirty="0">
                        <a:solidFill>
                          <a:schemeClr val="bg1">
                            <a:lumMod val="50000"/>
                          </a:schemeClr>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solidFill>
                  </a:tcPr>
                </a:tc>
                <a:tc>
                  <a:txBody>
                    <a:bodyPr/>
                    <a:lstStyle/>
                    <a:p>
                      <a:r>
                        <a:rPr lang="nl-NL" sz="2800" dirty="0" smtClean="0">
                          <a:solidFill>
                            <a:schemeClr val="bg1">
                              <a:lumMod val="50000"/>
                            </a:schemeClr>
                          </a:solidFill>
                        </a:rPr>
                        <a:t>Hoge</a:t>
                      </a:r>
                      <a:r>
                        <a:rPr lang="nl-NL" sz="2800" baseline="0" dirty="0" smtClean="0">
                          <a:solidFill>
                            <a:schemeClr val="bg1">
                              <a:lumMod val="50000"/>
                            </a:schemeClr>
                          </a:solidFill>
                        </a:rPr>
                        <a:t> browserversies</a:t>
                      </a:r>
                      <a:endParaRPr lang="nl-NL" sz="2800" dirty="0">
                        <a:solidFill>
                          <a:schemeClr val="bg1">
                            <a:lumMod val="50000"/>
                          </a:schemeClr>
                        </a:solidFill>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solidFill>
                  </a:tcPr>
                </a:tc>
              </a:tr>
              <a:tr h="886178">
                <a:tc>
                  <a:txBody>
                    <a:bodyPr/>
                    <a:lstStyle/>
                    <a:p>
                      <a:r>
                        <a:rPr lang="nl-NL" sz="2800" b="0" i="0" kern="1200" dirty="0" err="1" smtClean="0">
                          <a:solidFill>
                            <a:schemeClr val="bg1">
                              <a:lumMod val="50000"/>
                            </a:schemeClr>
                          </a:solidFill>
                          <a:effectLst/>
                          <a:latin typeface="+mn-lt"/>
                          <a:ea typeface="+mn-ea"/>
                          <a:cs typeface="+mn-cs"/>
                        </a:rPr>
                        <a:t>Fixed</a:t>
                      </a:r>
                      <a:endParaRPr lang="nl-NL" sz="2800" dirty="0">
                        <a:solidFill>
                          <a:schemeClr val="bg1">
                            <a:lumMod val="50000"/>
                          </a:schemeClr>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nl-NL" sz="2800" dirty="0" err="1" smtClean="0">
                          <a:solidFill>
                            <a:schemeClr val="bg1">
                              <a:lumMod val="50000"/>
                            </a:schemeClr>
                          </a:solidFill>
                        </a:rPr>
                        <a:t>Fluid</a:t>
                      </a:r>
                      <a:r>
                        <a:rPr lang="nl-NL" sz="2800" dirty="0" smtClean="0">
                          <a:solidFill>
                            <a:schemeClr val="bg1">
                              <a:lumMod val="50000"/>
                            </a:schemeClr>
                          </a:solidFill>
                        </a:rPr>
                        <a:t> /</a:t>
                      </a:r>
                      <a:r>
                        <a:rPr lang="nl-NL" sz="2800" baseline="0" dirty="0" smtClean="0">
                          <a:solidFill>
                            <a:schemeClr val="bg1">
                              <a:lumMod val="50000"/>
                            </a:schemeClr>
                          </a:solidFill>
                        </a:rPr>
                        <a:t> Responsive</a:t>
                      </a:r>
                      <a:endParaRPr lang="nl-NL" sz="2800" dirty="0">
                        <a:solidFill>
                          <a:schemeClr val="bg1">
                            <a:lumMod val="50000"/>
                          </a:schemeClr>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r>
              <a:tr h="886178">
                <a:tc>
                  <a:txBody>
                    <a:bodyPr/>
                    <a:lstStyle/>
                    <a:p>
                      <a:r>
                        <a:rPr lang="nl-NL" sz="2800" b="0" i="0" kern="1200" dirty="0" smtClean="0">
                          <a:solidFill>
                            <a:schemeClr val="bg1">
                              <a:lumMod val="50000"/>
                            </a:schemeClr>
                          </a:solidFill>
                          <a:effectLst/>
                          <a:latin typeface="+mn-lt"/>
                          <a:ea typeface="+mn-ea"/>
                          <a:cs typeface="+mn-cs"/>
                        </a:rPr>
                        <a:t>Desktop </a:t>
                      </a:r>
                      <a:endParaRPr lang="nl-NL" sz="2800" dirty="0">
                        <a:solidFill>
                          <a:schemeClr val="bg1">
                            <a:lumMod val="50000"/>
                          </a:schemeClr>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r>
                        <a:rPr lang="nl-NL" sz="2800" dirty="0" smtClean="0">
                          <a:solidFill>
                            <a:schemeClr val="bg1">
                              <a:lumMod val="50000"/>
                            </a:schemeClr>
                          </a:solidFill>
                        </a:rPr>
                        <a:t>Diverse </a:t>
                      </a:r>
                      <a:r>
                        <a:rPr lang="nl-NL" sz="2800" dirty="0" err="1" smtClean="0">
                          <a:solidFill>
                            <a:schemeClr val="bg1">
                              <a:lumMod val="50000"/>
                            </a:schemeClr>
                          </a:solidFill>
                        </a:rPr>
                        <a:t>devices</a:t>
                      </a:r>
                      <a:endParaRPr lang="nl-NL" sz="2800" dirty="0">
                        <a:solidFill>
                          <a:schemeClr val="bg1">
                            <a:lumMod val="50000"/>
                          </a:schemeClr>
                        </a:solidFill>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val="3340532144"/>
      </p:ext>
    </p:extLst>
  </p:cSld>
  <p:clrMapOvr>
    <a:masterClrMapping/>
  </p:clrMapOvr>
  <p:transition spd="slow">
    <p:push/>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WAT HEB JE VANDAAG NODIG?</a:t>
            </a:r>
            <a:endParaRPr lang="nl-NL" dirty="0"/>
          </a:p>
        </p:txBody>
      </p:sp>
      <p:sp>
        <p:nvSpPr>
          <p:cNvPr id="3" name="Tijdelijke aanduiding voor tekst 2"/>
          <p:cNvSpPr>
            <a:spLocks noGrp="1"/>
          </p:cNvSpPr>
          <p:nvPr>
            <p:ph type="body" idx="1"/>
          </p:nvPr>
        </p:nvSpPr>
        <p:spPr/>
        <p:txBody>
          <a:bodyPr>
            <a:normAutofit fontScale="92500" lnSpcReduction="20000"/>
          </a:bodyPr>
          <a:lstStyle/>
          <a:p>
            <a:r>
              <a:rPr lang="nl-NL" dirty="0" smtClean="0"/>
              <a:t>Laptop met HTML / CSS editor</a:t>
            </a:r>
          </a:p>
          <a:p>
            <a:r>
              <a:rPr lang="nl-NL" dirty="0" smtClean="0"/>
              <a:t>Een git </a:t>
            </a:r>
            <a:r>
              <a:rPr lang="nl-NL" dirty="0" err="1" smtClean="0"/>
              <a:t>client</a:t>
            </a:r>
            <a:endParaRPr lang="nl-NL" dirty="0"/>
          </a:p>
          <a:p>
            <a:r>
              <a:rPr lang="nl-NL" dirty="0" err="1" smtClean="0"/>
              <a:t>NodeJS</a:t>
            </a:r>
            <a:endParaRPr lang="nl-NL" dirty="0" smtClean="0"/>
          </a:p>
          <a:p>
            <a:r>
              <a:rPr lang="nl-NL" dirty="0" smtClean="0"/>
              <a:t>Potlood (met gum)</a:t>
            </a:r>
            <a:endParaRPr lang="nl-NL" dirty="0"/>
          </a:p>
        </p:txBody>
      </p:sp>
    </p:spTree>
    <p:extLst>
      <p:ext uri="{BB962C8B-B14F-4D97-AF65-F5344CB8AC3E}">
        <p14:creationId xmlns:p14="http://schemas.microsoft.com/office/powerpoint/2010/main" val="4117367234"/>
      </p:ext>
    </p:extLst>
  </p:cSld>
  <p:clrMapOvr>
    <a:masterClrMapping/>
  </p:clrMapOvr>
  <p:transition spd="slow">
    <p:push/>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HOE TE BEGINNEN</a:t>
            </a:r>
            <a:endParaRPr lang="nl-NL" dirty="0"/>
          </a:p>
        </p:txBody>
      </p:sp>
      <p:pic>
        <p:nvPicPr>
          <p:cNvPr id="5122" name="Picture 2" descr="http://editor.circlepad.com/cpGraphics/templatePhotos/700_474_HandWithPencilBackgroun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3018" y="-2312483"/>
            <a:ext cx="8478982" cy="5741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803656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400"/>
                                  </p:iterate>
                                  <p:childTnLst>
                                    <p:set>
                                      <p:cBhvr>
                                        <p:cTn id="6" dur="1" fill="hold">
                                          <p:stCondLst>
                                            <p:cond delay="0"/>
                                          </p:stCondLst>
                                        </p:cTn>
                                        <p:tgtEl>
                                          <p:spTgt spid="2"/>
                                        </p:tgtEl>
                                        <p:attrNameLst>
                                          <p:attrName>style.visibility</p:attrName>
                                        </p:attrNameLst>
                                      </p:cBhvr>
                                      <p:to>
                                        <p:strVal val="visible"/>
                                      </p:to>
                                    </p:set>
                                  </p:childTnLst>
                                </p:cTn>
                              </p:par>
                              <p:par>
                                <p:cTn id="7" presetID="0" presetClass="path" presetSubtype="0" accel="7692" decel="7692" fill="hold" nodeType="withEffect">
                                  <p:stCondLst>
                                    <p:cond delay="0"/>
                                  </p:stCondLst>
                                  <p:childTnLst>
                                    <p:animMotion origin="layout" path="M -0.00039 -0.00069 L -0.00039 -0.00046 C -0.00078 0.00532 -0.00156 0.01134 -0.00156 0.01759 C -0.00156 0.06481 -0.00221 0.05625 0.00065 0.08218 C 0.00326 0.06875 0.00078 0.0831 0.003 0.05787 C 0.00352 0.05116 0.00209 0.04329 0.00599 0.04097 C 0.00821 0.03958 0.01211 0.04444 0.01433 0.04375 C 0.01511 0.04583 0.01407 0.04676 0.01433 0.04907 C 0.01446 0.05255 0.01498 0.06574 0.01433 0.07014 C 0.01563 0.07361 0.01758 0.08218 0.01771 0.07014 C 0.0181 0.04514 0.01771 0.02014 0.01771 -0.00463 L 0.03815 -0.00671 C 0.03842 -0.00648 0.04805 -0.00023 0.04961 0.00532 C 0.05065 0.00926 0.05183 0.01759 0.05183 0.01782 C 0.05105 0.02454 0.05065 0.02894 0.04961 0.03565 C 0.04922 0.03773 0.04883 0.03981 0.04844 0.04167 C 0.04805 0.04792 0.04779 0.05394 0.04727 0.05995 C 0.04714 0.06204 0.04688 0.06435 0.0461 0.06597 C 0.04532 0.06782 0.04388 0.06875 0.04271 0.07014 C 0.04011 0.06944 0.03724 0.06991 0.03477 0.06806 C 0.03308 0.06667 0.0319 0.05856 0.03138 0.05602 C 0.03177 0.05185 0.03203 0.04769 0.03256 0.04375 C 0.03282 0.04167 0.03334 0.03981 0.0336 0.03773 C 0.03438 0.03241 0.03321 0.025 0.03399 0.01944 C 0.03438 0.01481 0.03594 0.01181 0.03711 0.00741 C 0.03763 0.00509 0.03789 0.00162 0.03894 1.38778E-17 C 0.03985 -0.00185 0.04167 -0.00116 0.04271 -0.00278 C 0.04362 -0.00394 0.04493 -0.0044 0.0461 -0.00463 C 0.04987 -0.00579 0.05378 -0.00602 0.05756 -0.00671 C 0.06211 -0.00602 0.06693 -0.00764 0.0711 -0.00463 C 0.07357 -0.00301 0.06576 -0.0037 0.06315 -0.00278 C 0.06198 -0.00231 0.06094 -0.00139 0.05977 -0.00069 C 0.05586 0.02037 0.0573 0.00718 0.0586 0.03981 C 0.0737 0.03449 0.0599 0.03912 0.05977 0.03981 C 0.05886 0.0456 0.06042 0.05185 0.06094 0.05787 C 0.0612 0.06134 0.06094 0.06528 0.06211 0.06806 C 0.06276 0.06991 0.06433 0.06944 0.0655 0.07014 C 0.06654 0.0713 0.06758 0.07315 0.06888 0.07407 C 0.0711 0.07593 0.07565 0.07824 0.07565 0.07847 C 0.07735 0.06944 0.07787 0.06736 0.07904 0.05602 C 0.07982 0.04977 0.07657 0.04282 0.07943 0.03843 C 0.08138 0.03519 0.07891 0.01852 0.08151 0.01713 C 0.08386 0.01574 0.08646 0.00116 0.08868 -0.00023 C 0.09636 -0.00926 0.10105 0.02292 0.10521 0.01551 C 0.1056 0.01343 0.10612 0.01157 0.10638 0.00949 C 0.1069 0.00532 0.10586 0.00023 0.10756 -0.00278 C 0.1086 -0.00463 0.10821 0.00278 0.1086 0.00532 C 0.10938 0.00949 0.11094 0.01759 0.11094 0.01782 C 0.11133 0.02222 0.11198 0.02685 0.11198 0.03171 C 0.11198 0.04514 0.11159 0.04653 0.10977 0.05602 C 0.10938 0.05995 0.10899 0.06389 0.1086 0.06806 C 0.10834 0.07153 0.10756 0.08148 0.10756 0.07824 C 0.10756 0.07269 0.10899 0.05463 0.10977 0.04792 C 0.11003 0.04514 0.11068 0.04259 0.11094 0.03981 C 0.11355 0.01134 0.11068 0.03356 0.11315 0.01551 C 0.11355 0.0088 0.11107 -0.00116 0.11433 -0.00463 C 0.11849 -0.00949 0.12631 -0.00995 0.12904 -0.00278 C 0.13321 0.00787 0.12891 0.02315 0.13021 0.03565 C 0.13047 0.03819 0.13243 0.03843 0.1336 0.03981 C 0.13243 0.04051 0.13034 0.03958 0.13021 0.04167 C 0.12982 0.04606 0.13243 0.05394 0.13243 0.05417 C 0.13282 0.05995 0.13177 0.0669 0.1336 0.07199 C 0.1349 0.07569 0.13842 0.07384 0.1405 0.07616 C 0.14167 0.07755 0.14284 0.07894 0.14388 0.08009 C 0.1461 0.0787 0.15013 0.06551 0.15261 0.06644 C 0.15508 0.06759 0.15599 0.08495 0.1586 0.08611 C 0.16016 0.08681 0.16159 0.07963 0.16315 0.08009 C 0.16576 0.08102 0.16849 0.08148 0.1711 0.08218 C 0.17526 0.08519 0.17722 0.08981 0.18243 0.08981 C 0.18399 0.08981 0.18555 0.08542 0.18698 0.08449 C 0.18933 0.08287 0.19388 0.08009 0.19388 0.08032 C 0.19493 0.0787 0.19649 0.07824 0.19727 0.07616 C 0.19844 0.07245 0.19948 0.06389 0.19948 0.06412 C 0.19688 0.05926 0.19427 0.05417 0.19037 0.05185 C 0.18933 0.05116 0.18815 0.05046 0.18698 0.04977 C 0.1862 0.04861 0.18568 0.04676 0.18477 0.04583 C 0.18256 0.04398 0.17787 0.04167 0.17787 0.0419 C 0.18607 0.03704 0.18269 0.04005 0.18815 0.03356 C 0.18894 0.02963 0.18972 0.02569 0.19037 0.02153 C 0.19076 0.01968 0.19115 0.01759 0.19154 0.01551 C 0.1905 0.00486 0.19206 0.00324 0.18698 -0.00069 C 0.18477 -0.00231 0.18021 -0.00463 0.18021 -0.0044 C 0.16641 0.00139 0.17396 -0.00463 0.17683 0.04977 C 0.17696 0.05417 0.17904 0.06204 0.17904 0.06227 C 0.17943 0.06667 0.17904 0.07176 0.18021 0.07616 C 0.18073 0.07801 0.18256 0.07708 0.1836 0.07824 C 0.18477 0.07917 0.18594 0.08079 0.18698 0.08218 C 0.19987 0.08148 0.21276 0.08171 0.22565 0.08009 C 0.22683 0.08009 0.22344 0.07847 0.22227 0.07824 C 0.21862 0.07708 0.21472 0.07685 0.21081 0.07616 C 0.21016 0.07338 0.20873 0.07106 0.2086 0.06806 C 0.20834 0.06389 0.20951 0.05995 0.20977 0.05602 C 0.21016 0.04907 0.21055 0.04236 0.21081 0.03565 C 0.20977 0.03495 0.20834 0.03495 0.20743 0.03356 C 0.20339 0.02801 0.20443 0.01343 0.20404 0.00741 C 0.20521 0.00602 0.20625 0.0044 0.20743 0.00347 C 0.2142 -0.00185 0.21667 -0.00116 0.22461 -0.00278 C 0.22605 -0.00347 0.22748 -0.00463 0.22904 -0.00463 C 0.23412 -0.00463 0.23907 -0.00324 0.24375 -0.00069 C 0.24493 1.38778E-17 0.24623 0.00069 0.24727 0.00139 C 0.24792 0.00278 0.24896 0.0037 0.24948 0.00532 C 0.25065 0.00926 0.25313 0.02106 0.25183 0.01759 C 0.25105 0.01551 0.25 0.01366 0.24948 0.01134 C 0.24857 0.00764 0.24922 0.00162 0.24727 -0.00069 C 0.2461 -0.00208 0.24493 -0.00324 0.24375 -0.00463 C 0.2431 -0.00278 0.24297 -0.0037 0.24154 0.00139 C 0.24024 0.00648 0.23842 0.01134 0.23542 0.02569 C 0.23477 0.0463 0.23477 0.03519 0.23815 0.06806 C 0.23828 0.07014 0.24037 0.06944 0.24154 0.07014 C 0.24427 0.07338 0.24584 0.07731 0.24948 0.07199 C 0.25039 0.07083 0.25026 0.06806 0.25065 0.06597 C 0.25105 0.05856 0.25261 0.05116 0.25183 0.04375 C 0.25157 0.04167 0.24558 0.04676 0.24558 0.04444 C 0.24558 0.04213 0.25065 0.03912 0.25183 0.03773 C 0.25261 0.03565 0.25352 0.0338 0.25404 0.03171 C 0.25404 0.03194 0.25703 0.01644 0.25743 0.01343 C 0.25782 0.01134 0.25821 0.00949 0.2586 0.00741 C 0.25951 0.00255 0.25938 1.38778E-17 0.26198 -0.00278 C 0.26302 -0.0037 0.26615 -0.00139 0.26732 -0.00185 C 0.26693 0.02361 0.26459 0.05833 0.2642 0.07199 C 0.26394 0.08588 0.26537 0.08009 0.26537 0.08032 C 0.2931 0.07778 0.28685 0.09537 0.29037 0.07014 C 0.29076 0.06806 0.29115 0.06597 0.29154 0.06389 C 0.29115 0.05602 0.29102 0.04769 0.29037 0.03981 C 0.29024 0.03773 0.28946 0.03588 0.2892 0.03356 C 0.28868 0.02639 0.28868 0.01875 0.28828 0.01134 C 0.28789 0.0088 0.2875 0.00208 0.28659 1.38778E-17 C 0.28581 -0.00185 0.28477 0.00208 0.2836 0.00139 C 0.28542 0.00764 0.28946 0.02384 0.29271 0.02963 C 0.29388 0.03171 0.29506 0.0338 0.29623 0.03565 C 0.29766 0.04375 0.29922 0.05185 0.30065 0.05995 C 0.30105 0.06204 0.30144 0.06412 0.30183 0.06597 C 0.30222 0.06806 0.30261 0.07014 0.303 0.07199 C 0.30274 0.06875 0.30026 0.0037 0.303 -0.00278 C 0.30547 -0.00856 0.3112 -0.00139 0.3155 -0.00069 C 0.31797 0.02639 0.31745 0.01458 0.3155 0.06204 C 0.31524 0.06412 0.31459 0.06597 0.3142 0.06806 C 0.31381 0.0706 0.31355 0.07338 0.31315 0.07616 C 0.31276 0.07269 0.31198 0.06944 0.31198 0.06597 C 0.31198 0.04514 0.31185 0.02407 0.31315 0.00347 C 0.31342 0.00046 0.31472 0.00856 0.3155 0.01134 C 0.31628 0.01551 0.31628 0.02014 0.31784 0.02361 C 0.31836 0.02569 0.3194 0.02731 0.31993 0.02963 C 0.32084 0.03356 0.32149 0.03773 0.32227 0.04167 L 0.32344 0.04792 C 0.32383 0.04977 0.32344 0.05278 0.32461 0.05394 C 0.32565 0.05532 0.32683 0.05671 0.32787 0.05787 C 0.32904 0.06412 0.33021 0.07014 0.33125 0.07616 C 0.33282 0.08519 0.33308 0.08449 0.33021 0.07616 C 0.3306 0.06134 0.3306 0.04653 0.33125 0.03171 C 0.33151 0.02963 0.33203 0.02755 0.33243 0.02569 C 0.33477 0.01111 0.3323 0.02407 0.33464 0.00741 C 0.33503 0.00532 0.33542 0.00347 0.33581 0.00139 C 0.33542 -0.00069 0.33425 -0.00278 0.33464 -0.00463 C 0.33542 -0.00671 0.33685 -0.00671 0.33828 -0.00671 C 0.34232 -0.00671 0.34662 -0.00532 0.35065 -0.00463 C 0.35964 0.00069 0.3599 1.38778E-17 0.35065 -0.00278 C 0.34948 -0.00208 0.34753 -0.00278 0.34714 -0.00069 C 0.34714 0.00023 0.34948 0.03565 0.34948 0.03773 C 0.34909 0.04792 0.34909 0.05787 0.34831 0.06806 C 0.34831 0.07014 0.34714 0.07199 0.34714 0.07407 C 0.34753 0.07593 0.34844 0.07755 0.34948 0.07824 C 0.35196 0.07963 0.36003 0.08009 0.35743 0.08009 C 0.3543 0.08009 0.35144 0.0787 0.34831 0.07824 C 0.34714 0.07755 0.34506 0.07824 0.34506 0.07616 C 0.34388 0.06157 0.34545 0.05208 0.34714 0.03981 C 0.34987 0.04051 0.35274 0.04005 0.35508 0.04167 C 0.35964 0.04491 0.35795 0.04838 0.35964 0.05394 C 0.36029 0.05556 0.3612 0.05648 0.36198 0.05787 C 0.36485 0.07315 0.36068 0.05486 0.36667 0.06806 C 0.37279 0.08194 0.36146 0.06667 0.3711 0.07824 C 0.37188 0.07616 0.37344 0.07454 0.37344 0.07199 C 0.37383 0.04907 0.37266 0.02616 0.37227 0.00347 L 0.37227 0.0037 L 0.37461 0.01551 C 0.375 0.01759 0.375 0.01968 0.37552 0.02153 C 0.37631 0.02361 0.37748 0.02546 0.37787 0.02755 C 0.38112 0.04051 0.37956 0.0375 0.38138 0.04977 C 0.3819 0.05394 0.38282 0.05787 0.3836 0.06204 C 0.38399 0.06412 0.38438 0.0662 0.38477 0.06806 C 0.38516 0.07014 0.38555 0.07222 0.38594 0.07407 C 0.38633 0.07616 0.38672 0.07824 0.38711 0.08009 C 0.39284 0.04861 0.38802 0.07616 0.38802 -0.00671 C 0.38776 -0.00602 0.38737 -0.00532 0.38711 -0.00463 L 0.38711 -0.0044 " pathEditMode="relative" rAng="0" ptsTypes="AAAAAAAAAAAAAAAAAAAAAAAAAAAAAAAAAAAAAAAAAAAAAAAAAAAAAAAAAAAAAAAAAAAAAAAAAAAAAAAAAAAAAAAAAAAAAAAAAAAAAAAAAAAAAAAAAAAAAAAAAAAAAAAAAAAAAAAAAAAAAAAAAAAAAAAAAAAAAAAAAAAAAAAAAAAAAAAAAAAAAAAAA">
                                      <p:cBhvr>
                                        <p:cTn id="8" dur="5250" fill="hold"/>
                                        <p:tgtEl>
                                          <p:spTgt spid="5122"/>
                                        </p:tgtEl>
                                        <p:attrNameLst>
                                          <p:attrName>ppt_x</p:attrName>
                                          <p:attrName>ppt_y</p:attrName>
                                        </p:attrNameLst>
                                      </p:cBhvr>
                                      <p:rCtr x="19453" y="41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SCHETSEN</a:t>
            </a:r>
            <a:endParaRPr lang="nl-NL" dirty="0"/>
          </a:p>
        </p:txBody>
      </p:sp>
      <p:pic>
        <p:nvPicPr>
          <p:cNvPr id="6148" name="Picture 4" descr="http://www.justinzucco.com/css/images/full/mbsi-website-sketch.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5500" y="1852612"/>
            <a:ext cx="8001000" cy="7181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027586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148"/>
                                        </p:tgtEl>
                                        <p:attrNameLst>
                                          <p:attrName>style.visibility</p:attrName>
                                        </p:attrNameLst>
                                      </p:cBhvr>
                                      <p:to>
                                        <p:strVal val="visible"/>
                                      </p:to>
                                    </p:set>
                                    <p:animEffect transition="in" filter="fade">
                                      <p:cBhvr>
                                        <p:cTn id="7" dur="1000"/>
                                        <p:tgtEl>
                                          <p:spTgt spid="6148"/>
                                        </p:tgtEl>
                                      </p:cBhvr>
                                    </p:animEffect>
                                    <p:anim calcmode="lin" valueType="num">
                                      <p:cBhvr>
                                        <p:cTn id="8" dur="1000" fill="hold"/>
                                        <p:tgtEl>
                                          <p:spTgt spid="6148"/>
                                        </p:tgtEl>
                                        <p:attrNameLst>
                                          <p:attrName>ppt_x</p:attrName>
                                        </p:attrNameLst>
                                      </p:cBhvr>
                                      <p:tavLst>
                                        <p:tav tm="0">
                                          <p:val>
                                            <p:strVal val="#ppt_x"/>
                                          </p:val>
                                        </p:tav>
                                        <p:tav tm="100000">
                                          <p:val>
                                            <p:strVal val="#ppt_x"/>
                                          </p:val>
                                        </p:tav>
                                      </p:tavLst>
                                    </p:anim>
                                    <p:anim calcmode="lin" valueType="num">
                                      <p:cBhvr>
                                        <p:cTn id="9" dur="1000" fill="hold"/>
                                        <p:tgtEl>
                                          <p:spTgt spid="61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WAAROM SCHETSEN?</a:t>
            </a:r>
            <a:endParaRPr lang="nl-NL" dirty="0"/>
          </a:p>
        </p:txBody>
      </p:sp>
      <p:sp>
        <p:nvSpPr>
          <p:cNvPr id="4" name="Tijdelijke aanduiding voor inhoud 3"/>
          <p:cNvSpPr>
            <a:spLocks noGrp="1"/>
          </p:cNvSpPr>
          <p:nvPr>
            <p:ph idx="1"/>
          </p:nvPr>
        </p:nvSpPr>
        <p:spPr/>
        <p:txBody>
          <a:bodyPr/>
          <a:lstStyle/>
          <a:p>
            <a:r>
              <a:rPr lang="nl-NL" dirty="0" smtClean="0"/>
              <a:t>Snel</a:t>
            </a:r>
          </a:p>
          <a:p>
            <a:r>
              <a:rPr lang="nl-NL" dirty="0" smtClean="0"/>
              <a:t>Focus</a:t>
            </a:r>
          </a:p>
          <a:p>
            <a:r>
              <a:rPr lang="nl-NL" dirty="0" smtClean="0"/>
              <a:t>Communicatie</a:t>
            </a:r>
          </a:p>
          <a:p>
            <a:r>
              <a:rPr lang="nl-NL" dirty="0" err="1" smtClean="0"/>
              <a:t>Omzetbaar</a:t>
            </a:r>
            <a:endParaRPr lang="nl-NL" dirty="0" smtClean="0"/>
          </a:p>
          <a:p>
            <a:r>
              <a:rPr lang="nl-NL" dirty="0" smtClean="0"/>
              <a:t>Bijsturen</a:t>
            </a:r>
            <a:endParaRPr lang="nl-NL" dirty="0"/>
          </a:p>
        </p:txBody>
      </p:sp>
    </p:spTree>
    <p:extLst>
      <p:ext uri="{BB962C8B-B14F-4D97-AF65-F5344CB8AC3E}">
        <p14:creationId xmlns:p14="http://schemas.microsoft.com/office/powerpoint/2010/main" val="373275731"/>
      </p:ext>
    </p:extLst>
  </p:cSld>
  <p:clrMapOvr>
    <a:masterClrMapping/>
  </p:clrMapOvr>
  <p:transition spd="slow">
    <p:push/>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normAutofit fontScale="90000"/>
          </a:bodyPr>
          <a:lstStyle/>
          <a:p>
            <a:r>
              <a:rPr lang="nl-NL" dirty="0" smtClean="0"/>
              <a:t>OPDRACHT 1 : MAAK SCHETSEN VAN DE SCHERMEN VOOR DESKTOP</a:t>
            </a:r>
            <a:endParaRPr lang="nl-NL" dirty="0"/>
          </a:p>
        </p:txBody>
      </p:sp>
    </p:spTree>
    <p:extLst>
      <p:ext uri="{BB962C8B-B14F-4D97-AF65-F5344CB8AC3E}">
        <p14:creationId xmlns:p14="http://schemas.microsoft.com/office/powerpoint/2010/main" val="192675599"/>
      </p:ext>
    </p:extLst>
  </p:cSld>
  <p:clrMapOvr>
    <a:masterClrMapping/>
  </p:clrMapOvr>
  <p:transition spd="slow">
    <p:push/>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NL"/>
          </a:p>
        </p:txBody>
      </p:sp>
      <p:pic>
        <p:nvPicPr>
          <p:cNvPr id="4" name="Afbeelding 3"/>
          <p:cNvPicPr>
            <a:picLocks noChangeAspect="1"/>
          </p:cNvPicPr>
          <p:nvPr/>
        </p:nvPicPr>
        <p:blipFill rotWithShape="1">
          <a:blip r:embed="rId2"/>
          <a:srcRect l="15808" r="15808"/>
          <a:stretch/>
        </p:blipFill>
        <p:spPr>
          <a:xfrm>
            <a:off x="0" y="-23479125"/>
            <a:ext cx="12395200" cy="30337125"/>
          </a:xfrm>
          <a:prstGeom prst="rect">
            <a:avLst/>
          </a:prstGeom>
        </p:spPr>
      </p:pic>
    </p:spTree>
    <p:extLst>
      <p:ext uri="{BB962C8B-B14F-4D97-AF65-F5344CB8AC3E}">
        <p14:creationId xmlns:p14="http://schemas.microsoft.com/office/powerpoint/2010/main" val="246491243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33333E-6 -4.44444E-6 L -3.33333E-6 3.4044 " pathEditMode="relative" rAng="0" ptsTypes="AA">
                                      <p:cBhvr>
                                        <p:cTn id="6" dur="7500" fill="hold"/>
                                        <p:tgtEl>
                                          <p:spTgt spid="4"/>
                                        </p:tgtEl>
                                        <p:attrNameLst>
                                          <p:attrName>ppt_x</p:attrName>
                                          <p:attrName>ppt_y</p:attrName>
                                        </p:attrNameLst>
                                      </p:cBhvr>
                                      <p:rCtr x="0" y="17020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fbeelding 2"/>
          <p:cNvPicPr>
            <a:picLocks noChangeAspect="1"/>
          </p:cNvPicPr>
          <p:nvPr/>
        </p:nvPicPr>
        <p:blipFill rotWithShape="1">
          <a:blip r:embed="rId2"/>
          <a:srcRect l="15808" r="15808"/>
          <a:stretch/>
        </p:blipFill>
        <p:spPr>
          <a:xfrm>
            <a:off x="4694972" y="0"/>
            <a:ext cx="2802055" cy="6858000"/>
          </a:xfrm>
          <a:prstGeom prst="rect">
            <a:avLst/>
          </a:prstGeom>
        </p:spPr>
      </p:pic>
    </p:spTree>
    <p:extLst>
      <p:ext uri="{BB962C8B-B14F-4D97-AF65-F5344CB8AC3E}">
        <p14:creationId xmlns:p14="http://schemas.microsoft.com/office/powerpoint/2010/main" val="116508617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ndertitel 2"/>
          <p:cNvSpPr>
            <a:spLocks noGrp="1"/>
          </p:cNvSpPr>
          <p:nvPr>
            <p:ph type="subTitle" idx="1"/>
          </p:nvPr>
        </p:nvSpPr>
        <p:spPr/>
        <p:txBody>
          <a:bodyPr>
            <a:normAutofit lnSpcReduction="10000"/>
          </a:bodyPr>
          <a:lstStyle/>
          <a:p>
            <a:endParaRPr lang="nl-NL" dirty="0"/>
          </a:p>
        </p:txBody>
      </p:sp>
      <p:sp>
        <p:nvSpPr>
          <p:cNvPr id="2" name="Titel 1"/>
          <p:cNvSpPr>
            <a:spLocks noGrp="1"/>
          </p:cNvSpPr>
          <p:nvPr>
            <p:ph type="title"/>
          </p:nvPr>
        </p:nvSpPr>
        <p:spPr/>
        <p:txBody>
          <a:bodyPr>
            <a:normAutofit fontScale="90000"/>
          </a:bodyPr>
          <a:lstStyle/>
          <a:p>
            <a:r>
              <a:rPr lang="nl-NL" dirty="0" smtClean="0"/>
              <a:t>HET GRID SYSTEEM BINNEN BOOTSTRAP</a:t>
            </a:r>
            <a:endParaRPr lang="nl-NL" dirty="0"/>
          </a:p>
        </p:txBody>
      </p:sp>
    </p:spTree>
    <p:extLst>
      <p:ext uri="{BB962C8B-B14F-4D97-AF65-F5344CB8AC3E}">
        <p14:creationId xmlns:p14="http://schemas.microsoft.com/office/powerpoint/2010/main" val="663982274"/>
      </p:ext>
    </p:extLst>
  </p:cSld>
  <p:clrMapOvr>
    <a:masterClrMapping/>
  </p:clrMapOvr>
  <p:transition spd="slow">
    <p:push/>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t>BOX-MODEL</a:t>
            </a:r>
            <a:endParaRPr lang="nl-NL" dirty="0"/>
          </a:p>
        </p:txBody>
      </p:sp>
      <p:sp>
        <p:nvSpPr>
          <p:cNvPr id="3" name="Tijdelijke aanduiding voor inhoud 2"/>
          <p:cNvSpPr>
            <a:spLocks noGrp="1"/>
          </p:cNvSpPr>
          <p:nvPr>
            <p:ph idx="1"/>
          </p:nvPr>
        </p:nvSpPr>
        <p:spPr/>
        <p:txBody>
          <a:bodyPr/>
          <a:lstStyle/>
          <a:p>
            <a:r>
              <a:rPr lang="nl-NL" dirty="0" smtClean="0"/>
              <a:t>box-</a:t>
            </a:r>
            <a:r>
              <a:rPr lang="nl-NL" dirty="0" err="1" smtClean="0"/>
              <a:t>sizing</a:t>
            </a:r>
            <a:r>
              <a:rPr lang="nl-NL" dirty="0" smtClean="0"/>
              <a:t> : border-box</a:t>
            </a:r>
          </a:p>
          <a:p>
            <a:r>
              <a:rPr lang="nl-NL" dirty="0" smtClean="0"/>
              <a:t>Padding</a:t>
            </a:r>
          </a:p>
          <a:p>
            <a:r>
              <a:rPr lang="nl-NL" dirty="0" err="1" smtClean="0"/>
              <a:t>Margin</a:t>
            </a:r>
            <a:endParaRPr lang="nl-NL" dirty="0" smtClean="0"/>
          </a:p>
          <a:p>
            <a:r>
              <a:rPr lang="nl-NL" dirty="0" smtClean="0"/>
              <a:t>Binnenkant</a:t>
            </a:r>
            <a:endParaRPr lang="nl-NL" dirty="0"/>
          </a:p>
          <a:p>
            <a:r>
              <a:rPr lang="nl-NL" dirty="0" smtClean="0"/>
              <a:t>Vanaf IE8</a:t>
            </a:r>
            <a:endParaRPr lang="nl-NL" dirty="0"/>
          </a:p>
        </p:txBody>
      </p:sp>
    </p:spTree>
    <p:extLst>
      <p:ext uri="{BB962C8B-B14F-4D97-AF65-F5344CB8AC3E}">
        <p14:creationId xmlns:p14="http://schemas.microsoft.com/office/powerpoint/2010/main" val="4153123985"/>
      </p:ext>
    </p:extLst>
  </p:cSld>
  <p:clrMapOvr>
    <a:masterClrMapping/>
  </p:clrMapOvr>
  <p:transition spd="slow">
    <p:push/>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BOX-SIZING : BORDER-BOX</a:t>
            </a:r>
            <a:endParaRPr lang="nl-NL" dirty="0"/>
          </a:p>
        </p:txBody>
      </p:sp>
      <p:sp>
        <p:nvSpPr>
          <p:cNvPr id="6" name="Rechthoek 5"/>
          <p:cNvSpPr/>
          <p:nvPr/>
        </p:nvSpPr>
        <p:spPr>
          <a:xfrm>
            <a:off x="3534019" y="4123431"/>
            <a:ext cx="5368833" cy="1685374"/>
          </a:xfrm>
          <a:prstGeom prst="rect">
            <a:avLst/>
          </a:prstGeom>
          <a:solidFill>
            <a:schemeClr val="accent1">
              <a:lumMod val="20000"/>
              <a:lumOff val="80000"/>
              <a:alpha val="50000"/>
            </a:schemeClr>
          </a:solidFill>
          <a:ln w="19050">
            <a:solidFill>
              <a:srgbClr val="63CC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3955430" y="2120630"/>
            <a:ext cx="4535542" cy="1518741"/>
          </a:xfrm>
          <a:prstGeom prst="rect">
            <a:avLst/>
          </a:prstGeom>
          <a:solidFill>
            <a:schemeClr val="accent1">
              <a:lumMod val="20000"/>
              <a:lumOff val="80000"/>
              <a:alpha val="50000"/>
            </a:schemeClr>
          </a:solidFill>
          <a:ln w="19050">
            <a:solidFill>
              <a:srgbClr val="63CC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Rechthoek 7"/>
          <p:cNvSpPr/>
          <p:nvPr/>
        </p:nvSpPr>
        <p:spPr>
          <a:xfrm>
            <a:off x="3955430" y="4459365"/>
            <a:ext cx="4535542" cy="996446"/>
          </a:xfrm>
          <a:prstGeom prst="rect">
            <a:avLst/>
          </a:prstGeom>
          <a:solidFill>
            <a:schemeClr val="bg1"/>
          </a:solid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W3C Box model</a:t>
            </a:r>
          </a:p>
          <a:p>
            <a:pPr algn="ctr"/>
            <a:r>
              <a:rPr lang="nl-NL" b="1" dirty="0" smtClean="0">
                <a:solidFill>
                  <a:schemeClr val="accent3"/>
                </a:solidFill>
              </a:rPr>
              <a:t>(box-</a:t>
            </a:r>
            <a:r>
              <a:rPr lang="nl-NL" b="1" dirty="0" err="1" smtClean="0">
                <a:solidFill>
                  <a:schemeClr val="accent3"/>
                </a:solidFill>
              </a:rPr>
              <a:t>sizing</a:t>
            </a:r>
            <a:r>
              <a:rPr lang="nl-NL" b="1" dirty="0" smtClean="0">
                <a:solidFill>
                  <a:schemeClr val="accent3"/>
                </a:solidFill>
              </a:rPr>
              <a:t> : content-box)</a:t>
            </a:r>
            <a:endParaRPr lang="nl-NL" b="1" dirty="0">
              <a:solidFill>
                <a:schemeClr val="accent3"/>
              </a:solidFill>
            </a:endParaRPr>
          </a:p>
        </p:txBody>
      </p:sp>
      <p:sp>
        <p:nvSpPr>
          <p:cNvPr id="9" name="Rechthoek 8"/>
          <p:cNvSpPr/>
          <p:nvPr/>
        </p:nvSpPr>
        <p:spPr>
          <a:xfrm>
            <a:off x="4324864" y="2489107"/>
            <a:ext cx="3785019" cy="854723"/>
          </a:xfrm>
          <a:prstGeom prst="rect">
            <a:avLst/>
          </a:prstGeom>
          <a:solidFill>
            <a:schemeClr val="bg1"/>
          </a:solid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Traditional box model</a:t>
            </a:r>
            <a:endParaRPr lang="nl-NL" dirty="0">
              <a:solidFill>
                <a:srgbClr val="5F6475"/>
              </a:solidFill>
            </a:endParaRPr>
          </a:p>
          <a:p>
            <a:pPr algn="ctr"/>
            <a:r>
              <a:rPr lang="nl-NL" b="1" dirty="0">
                <a:solidFill>
                  <a:schemeClr val="accent3"/>
                </a:solidFill>
              </a:rPr>
              <a:t>(box-</a:t>
            </a:r>
            <a:r>
              <a:rPr lang="nl-NL" b="1" dirty="0" err="1">
                <a:solidFill>
                  <a:schemeClr val="accent3"/>
                </a:solidFill>
              </a:rPr>
              <a:t>sizing</a:t>
            </a:r>
            <a:r>
              <a:rPr lang="nl-NL" b="1" dirty="0">
                <a:solidFill>
                  <a:schemeClr val="accent3"/>
                </a:solidFill>
              </a:rPr>
              <a:t> : </a:t>
            </a:r>
            <a:r>
              <a:rPr lang="nl-NL" b="1" dirty="0" smtClean="0">
                <a:solidFill>
                  <a:schemeClr val="accent3"/>
                </a:solidFill>
              </a:rPr>
              <a:t>border-box</a:t>
            </a:r>
            <a:r>
              <a:rPr lang="nl-NL" b="1" dirty="0">
                <a:solidFill>
                  <a:schemeClr val="accent3"/>
                </a:solidFill>
              </a:rPr>
              <a:t>)</a:t>
            </a:r>
          </a:p>
        </p:txBody>
      </p:sp>
      <p:sp>
        <p:nvSpPr>
          <p:cNvPr id="10" name="Tekstvak 9"/>
          <p:cNvSpPr txBox="1"/>
          <p:nvPr/>
        </p:nvSpPr>
        <p:spPr>
          <a:xfrm>
            <a:off x="3955430" y="3702767"/>
            <a:ext cx="4535541" cy="914400"/>
          </a:xfrm>
          <a:prstGeom prst="rect">
            <a:avLst/>
          </a:prstGeom>
        </p:spPr>
        <p:txBody>
          <a:bodyPr vert="horz" wrap="none" lIns="91440" tIns="45720" rIns="91440" bIns="45720" rtlCol="0" anchor="t">
            <a:normAutofit/>
          </a:bodyPr>
          <a:lstStyle/>
          <a:p>
            <a:pPr algn="ctr"/>
            <a:r>
              <a:rPr lang="nl-NL" sz="1800" b="0" dirty="0" err="1" smtClean="0">
                <a:solidFill>
                  <a:schemeClr val="bg1"/>
                </a:solidFill>
                <a:latin typeface="Monaco" panose="020B0509030404040204" pitchFamily="49" charset="0"/>
              </a:rPr>
              <a:t>width</a:t>
            </a:r>
            <a:r>
              <a:rPr lang="nl-NL" sz="1800" b="0" dirty="0" smtClean="0">
                <a:solidFill>
                  <a:schemeClr val="bg1"/>
                </a:solidFill>
                <a:latin typeface="Monaco" panose="020B0509030404040204" pitchFamily="49" charset="0"/>
              </a:rPr>
              <a:t>: 250px</a:t>
            </a:r>
          </a:p>
        </p:txBody>
      </p:sp>
      <p:cxnSp>
        <p:nvCxnSpPr>
          <p:cNvPr id="14" name="Rechte verbindingslijn met pijl 13"/>
          <p:cNvCxnSpPr/>
          <p:nvPr/>
        </p:nvCxnSpPr>
        <p:spPr>
          <a:xfrm flipH="1">
            <a:off x="3955430" y="3903876"/>
            <a:ext cx="1357715" cy="0"/>
          </a:xfrm>
          <a:prstGeom prst="straightConnector1">
            <a:avLst/>
          </a:prstGeom>
          <a:ln w="57150">
            <a:solidFill>
              <a:srgbClr val="63CCF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Rechte verbindingslijn met pijl 14"/>
          <p:cNvCxnSpPr/>
          <p:nvPr/>
        </p:nvCxnSpPr>
        <p:spPr>
          <a:xfrm>
            <a:off x="7133256" y="3903876"/>
            <a:ext cx="1357715" cy="0"/>
          </a:xfrm>
          <a:prstGeom prst="straightConnector1">
            <a:avLst/>
          </a:prstGeom>
          <a:ln w="57150">
            <a:solidFill>
              <a:srgbClr val="63CCF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Rechte verbindingslijn 16"/>
          <p:cNvCxnSpPr/>
          <p:nvPr/>
        </p:nvCxnSpPr>
        <p:spPr>
          <a:xfrm>
            <a:off x="3955907" y="1975560"/>
            <a:ext cx="0" cy="3936733"/>
          </a:xfrm>
          <a:prstGeom prst="line">
            <a:avLst/>
          </a:prstGeom>
          <a:ln w="19050">
            <a:prstDash val="solid"/>
          </a:ln>
        </p:spPr>
        <p:style>
          <a:lnRef idx="1">
            <a:schemeClr val="accent5"/>
          </a:lnRef>
          <a:fillRef idx="0">
            <a:schemeClr val="accent5"/>
          </a:fillRef>
          <a:effectRef idx="0">
            <a:schemeClr val="accent5"/>
          </a:effectRef>
          <a:fontRef idx="minor">
            <a:schemeClr val="tx1"/>
          </a:fontRef>
        </p:style>
      </p:cxnSp>
      <p:cxnSp>
        <p:nvCxnSpPr>
          <p:cNvPr id="18" name="Rechte verbindingslijn 17"/>
          <p:cNvCxnSpPr/>
          <p:nvPr/>
        </p:nvCxnSpPr>
        <p:spPr>
          <a:xfrm>
            <a:off x="8488114" y="1975559"/>
            <a:ext cx="0" cy="3936733"/>
          </a:xfrm>
          <a:prstGeom prst="line">
            <a:avLst/>
          </a:prstGeom>
          <a:ln w="19050">
            <a:prstDash val="solid"/>
          </a:ln>
        </p:spPr>
        <p:style>
          <a:lnRef idx="1">
            <a:schemeClr val="accent5"/>
          </a:lnRef>
          <a:fillRef idx="0">
            <a:schemeClr val="accent5"/>
          </a:fillRef>
          <a:effectRef idx="0">
            <a:schemeClr val="accent5"/>
          </a:effectRef>
          <a:fontRef idx="minor">
            <a:schemeClr val="tx1"/>
          </a:fontRef>
        </p:style>
      </p:cxnSp>
      <p:cxnSp>
        <p:nvCxnSpPr>
          <p:cNvPr id="23" name="Rechte verbindingslijn met pijl 22"/>
          <p:cNvCxnSpPr/>
          <p:nvPr/>
        </p:nvCxnSpPr>
        <p:spPr>
          <a:xfrm>
            <a:off x="3534019" y="3343830"/>
            <a:ext cx="253121" cy="1209941"/>
          </a:xfrm>
          <a:prstGeom prst="straightConnector1">
            <a:avLst/>
          </a:prstGeom>
          <a:ln w="41275" cap="rnd">
            <a:solidFill>
              <a:schemeClr val="bg1"/>
            </a:solidFill>
            <a:tailEnd type="oval"/>
          </a:ln>
        </p:spPr>
        <p:style>
          <a:lnRef idx="1">
            <a:schemeClr val="accent1"/>
          </a:lnRef>
          <a:fillRef idx="0">
            <a:schemeClr val="accent1"/>
          </a:fillRef>
          <a:effectRef idx="0">
            <a:schemeClr val="accent1"/>
          </a:effectRef>
          <a:fontRef idx="minor">
            <a:schemeClr val="tx1"/>
          </a:fontRef>
        </p:style>
      </p:cxnSp>
      <p:cxnSp>
        <p:nvCxnSpPr>
          <p:cNvPr id="25" name="Rechte verbindingslijn met pijl 24"/>
          <p:cNvCxnSpPr/>
          <p:nvPr/>
        </p:nvCxnSpPr>
        <p:spPr>
          <a:xfrm>
            <a:off x="3534019" y="3343830"/>
            <a:ext cx="631352" cy="118951"/>
          </a:xfrm>
          <a:prstGeom prst="straightConnector1">
            <a:avLst/>
          </a:prstGeom>
          <a:ln w="41275" cap="rnd">
            <a:solidFill>
              <a:schemeClr val="bg1"/>
            </a:solidFill>
            <a:bevel/>
            <a:tailEnd type="oval"/>
          </a:ln>
        </p:spPr>
        <p:style>
          <a:lnRef idx="1">
            <a:schemeClr val="accent1"/>
          </a:lnRef>
          <a:fillRef idx="0">
            <a:schemeClr val="accent1"/>
          </a:fillRef>
          <a:effectRef idx="0">
            <a:schemeClr val="accent1"/>
          </a:effectRef>
          <a:fontRef idx="minor">
            <a:schemeClr val="tx1"/>
          </a:fontRef>
        </p:style>
      </p:cxnSp>
      <p:sp>
        <p:nvSpPr>
          <p:cNvPr id="29" name="Tekstvak 28"/>
          <p:cNvSpPr txBox="1"/>
          <p:nvPr/>
        </p:nvSpPr>
        <p:spPr>
          <a:xfrm>
            <a:off x="2872740" y="2926080"/>
            <a:ext cx="914400" cy="914400"/>
          </a:xfrm>
          <a:prstGeom prst="rect">
            <a:avLst/>
          </a:prstGeom>
        </p:spPr>
        <p:txBody>
          <a:bodyPr vert="horz" wrap="none" lIns="91440" tIns="45720" rIns="91440" bIns="45720" rtlCol="0" anchor="t">
            <a:normAutofit/>
          </a:bodyPr>
          <a:lstStyle/>
          <a:p>
            <a:pPr algn="l"/>
            <a:r>
              <a:rPr lang="nl-NL" sz="1600" b="0" dirty="0" smtClean="0">
                <a:solidFill>
                  <a:schemeClr val="bg1"/>
                </a:solidFill>
                <a:latin typeface="Monaco" panose="020B0509030404040204" pitchFamily="49" charset="0"/>
              </a:rPr>
              <a:t>Padding</a:t>
            </a:r>
          </a:p>
        </p:txBody>
      </p:sp>
    </p:spTree>
    <p:extLst>
      <p:ext uri="{BB962C8B-B14F-4D97-AF65-F5344CB8AC3E}">
        <p14:creationId xmlns:p14="http://schemas.microsoft.com/office/powerpoint/2010/main" val="61000256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par>
                                <p:cTn id="26" presetID="10" presetClass="entr" presetSubtype="0" fill="hold"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par>
                                <p:cTn id="29" presetID="10"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10" presetClass="entr" presetSubtype="0" fill="hold"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0" presetClass="entr" presetSubtype="0"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p:bldP spid="2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CONTAINERS</a:t>
            </a:r>
            <a:endParaRPr lang="nl-NL" dirty="0"/>
          </a:p>
        </p:txBody>
      </p:sp>
      <p:sp>
        <p:nvSpPr>
          <p:cNvPr id="8" name="Tijdelijke aanduiding voor tekst 7"/>
          <p:cNvSpPr>
            <a:spLocks noGrp="1"/>
          </p:cNvSpPr>
          <p:nvPr>
            <p:ph type="body" sz="quarter" idx="10"/>
          </p:nvPr>
        </p:nvSpPr>
        <p:spPr/>
        <p:txBody>
          <a:bodyPr>
            <a:normAutofit/>
          </a:bodyPr>
          <a:lstStyle/>
          <a:p>
            <a:r>
              <a:rPr lang="nl-NL" sz="2400" dirty="0">
                <a:solidFill>
                  <a:srgbClr val="75715E"/>
                </a:solidFill>
              </a:rPr>
              <a:t>&lt;!– Responsive design met maximum van 1170px --&gt;</a:t>
            </a:r>
            <a:endParaRPr lang="nl-NL" sz="2400" dirty="0">
              <a:solidFill>
                <a:srgbClr val="F8F8F2"/>
              </a:solidFill>
            </a:endParaRPr>
          </a:p>
          <a:p>
            <a:r>
              <a:rPr lang="nl-NL" sz="2400" dirty="0">
                <a:solidFill>
                  <a:srgbClr val="F92672"/>
                </a:solidFill>
              </a:rPr>
              <a:t>&lt;div</a:t>
            </a:r>
            <a:r>
              <a:rPr lang="nl-NL" sz="2400" dirty="0">
                <a:solidFill>
                  <a:srgbClr val="F8F8F2"/>
                </a:solidFill>
              </a:rPr>
              <a:t> </a:t>
            </a:r>
            <a:r>
              <a:rPr lang="nl-NL" sz="2400" dirty="0">
                <a:solidFill>
                  <a:srgbClr val="A6E22E"/>
                </a:solidFill>
              </a:rPr>
              <a:t>class=</a:t>
            </a:r>
            <a:r>
              <a:rPr lang="nl-NL" sz="2400" dirty="0">
                <a:solidFill>
                  <a:srgbClr val="E6DB74"/>
                </a:solidFill>
              </a:rPr>
              <a:t>"</a:t>
            </a:r>
            <a:r>
              <a:rPr lang="nl-NL" sz="2400" b="1" dirty="0">
                <a:solidFill>
                  <a:srgbClr val="E6DB74"/>
                </a:solidFill>
              </a:rPr>
              <a:t>container</a:t>
            </a:r>
            <a:r>
              <a:rPr lang="nl-NL" sz="2400" dirty="0">
                <a:solidFill>
                  <a:srgbClr val="E6DB74"/>
                </a:solidFill>
              </a:rPr>
              <a:t>"</a:t>
            </a:r>
            <a:r>
              <a:rPr lang="nl-NL" sz="2400" dirty="0">
                <a:solidFill>
                  <a:srgbClr val="F92672"/>
                </a:solidFill>
              </a:rPr>
              <a:t>&gt;</a:t>
            </a:r>
            <a:endParaRPr lang="nl-NL" sz="2400" dirty="0">
              <a:solidFill>
                <a:srgbClr val="F8F8F2"/>
              </a:solidFill>
            </a:endParaRPr>
          </a:p>
          <a:p>
            <a:r>
              <a:rPr lang="nl-NL" sz="2400" dirty="0">
                <a:solidFill>
                  <a:srgbClr val="F8F8F2"/>
                </a:solidFill>
              </a:rPr>
              <a:t>  ...</a:t>
            </a:r>
          </a:p>
          <a:p>
            <a:r>
              <a:rPr lang="nl-NL" sz="2400" dirty="0">
                <a:solidFill>
                  <a:srgbClr val="F92672"/>
                </a:solidFill>
              </a:rPr>
              <a:t>&lt;/div&gt;</a:t>
            </a:r>
            <a:endParaRPr lang="nl-NL" sz="2400" dirty="0">
              <a:solidFill>
                <a:srgbClr val="F8F8F2"/>
              </a:solidFill>
            </a:endParaRPr>
          </a:p>
          <a:p>
            <a:endParaRPr lang="nl-NL" sz="2400" dirty="0">
              <a:solidFill>
                <a:srgbClr val="F8F8F2"/>
              </a:solidFill>
            </a:endParaRPr>
          </a:p>
          <a:p>
            <a:r>
              <a:rPr lang="nl-NL" sz="2400" dirty="0">
                <a:solidFill>
                  <a:srgbClr val="75715E"/>
                </a:solidFill>
              </a:rPr>
              <a:t>&lt;!-- Volledige breedte scherm --&gt;</a:t>
            </a:r>
            <a:endParaRPr lang="nl-NL" sz="2400" dirty="0">
              <a:solidFill>
                <a:srgbClr val="F8F8F2"/>
              </a:solidFill>
            </a:endParaRPr>
          </a:p>
          <a:p>
            <a:r>
              <a:rPr lang="nl-NL" sz="2400" dirty="0">
                <a:solidFill>
                  <a:srgbClr val="F92672"/>
                </a:solidFill>
              </a:rPr>
              <a:t>&lt;div</a:t>
            </a:r>
            <a:r>
              <a:rPr lang="nl-NL" sz="2400" dirty="0">
                <a:solidFill>
                  <a:srgbClr val="F8F8F2"/>
                </a:solidFill>
              </a:rPr>
              <a:t> </a:t>
            </a:r>
            <a:r>
              <a:rPr lang="nl-NL" sz="2400" dirty="0">
                <a:solidFill>
                  <a:srgbClr val="A6E22E"/>
                </a:solidFill>
              </a:rPr>
              <a:t>class=</a:t>
            </a:r>
            <a:r>
              <a:rPr lang="nl-NL" sz="2400" dirty="0">
                <a:solidFill>
                  <a:srgbClr val="E6DB74"/>
                </a:solidFill>
              </a:rPr>
              <a:t>"</a:t>
            </a:r>
            <a:r>
              <a:rPr lang="nl-NL" sz="2400" b="1" dirty="0">
                <a:solidFill>
                  <a:srgbClr val="E6DB74"/>
                </a:solidFill>
              </a:rPr>
              <a:t>container-</a:t>
            </a:r>
            <a:r>
              <a:rPr lang="nl-NL" sz="2400" b="1" dirty="0" err="1">
                <a:solidFill>
                  <a:srgbClr val="E6DB74"/>
                </a:solidFill>
              </a:rPr>
              <a:t>fluid</a:t>
            </a:r>
            <a:r>
              <a:rPr lang="nl-NL" sz="2400" dirty="0">
                <a:solidFill>
                  <a:srgbClr val="E6DB74"/>
                </a:solidFill>
              </a:rPr>
              <a:t>"</a:t>
            </a:r>
            <a:r>
              <a:rPr lang="nl-NL" sz="2400" dirty="0">
                <a:solidFill>
                  <a:srgbClr val="F92672"/>
                </a:solidFill>
              </a:rPr>
              <a:t>&gt;</a:t>
            </a:r>
            <a:endParaRPr lang="nl-NL" sz="2400" dirty="0">
              <a:solidFill>
                <a:srgbClr val="F8F8F2"/>
              </a:solidFill>
            </a:endParaRPr>
          </a:p>
          <a:p>
            <a:r>
              <a:rPr lang="nl-NL" sz="2400" dirty="0">
                <a:solidFill>
                  <a:srgbClr val="F8F8F2"/>
                </a:solidFill>
              </a:rPr>
              <a:t>  ...</a:t>
            </a:r>
          </a:p>
          <a:p>
            <a:r>
              <a:rPr lang="nl-NL" sz="2400" dirty="0">
                <a:solidFill>
                  <a:srgbClr val="F92672"/>
                </a:solidFill>
              </a:rPr>
              <a:t>&lt;/div&gt;</a:t>
            </a:r>
            <a:endParaRPr lang="nl-NL" sz="2400" dirty="0">
              <a:solidFill>
                <a:srgbClr val="F8F8F2"/>
              </a:solidFill>
            </a:endParaRPr>
          </a:p>
          <a:p>
            <a:endParaRPr lang="nl-NL" sz="2400" dirty="0">
              <a:solidFill>
                <a:srgbClr val="F8F8F2"/>
              </a:solidFill>
            </a:endParaRPr>
          </a:p>
          <a:p>
            <a:endParaRPr lang="nl-NL" sz="2400" dirty="0">
              <a:solidFill>
                <a:srgbClr val="F8F8F2"/>
              </a:solidFill>
            </a:endParaRPr>
          </a:p>
        </p:txBody>
      </p:sp>
    </p:spTree>
    <p:extLst>
      <p:ext uri="{BB962C8B-B14F-4D97-AF65-F5344CB8AC3E}">
        <p14:creationId xmlns:p14="http://schemas.microsoft.com/office/powerpoint/2010/main" val="1348964047"/>
      </p:ext>
    </p:extLst>
  </p:cSld>
  <p:clrMapOvr>
    <a:masterClrMapping/>
  </p:clrMapOvr>
  <p:transition spd="slow">
    <p:pu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ndertitel 1"/>
          <p:cNvSpPr>
            <a:spLocks noGrp="1"/>
          </p:cNvSpPr>
          <p:nvPr>
            <p:ph type="subTitle" idx="1"/>
          </p:nvPr>
        </p:nvSpPr>
        <p:spPr/>
        <p:txBody>
          <a:bodyPr>
            <a:normAutofit lnSpcReduction="10000"/>
          </a:bodyPr>
          <a:lstStyle/>
          <a:p>
            <a:endParaRPr lang="nl-NL"/>
          </a:p>
        </p:txBody>
      </p:sp>
      <p:sp>
        <p:nvSpPr>
          <p:cNvPr id="4" name="Titel 3"/>
          <p:cNvSpPr>
            <a:spLocks noGrp="1"/>
          </p:cNvSpPr>
          <p:nvPr>
            <p:ph type="title"/>
          </p:nvPr>
        </p:nvSpPr>
        <p:spPr/>
        <p:txBody>
          <a:bodyPr>
            <a:normAutofit fontScale="90000"/>
          </a:bodyPr>
          <a:lstStyle/>
          <a:p>
            <a:r>
              <a:rPr lang="nl-NL" dirty="0" smtClean="0"/>
              <a:t>INTRODUCTIE RESPONSIVE DESIGN &amp;</a:t>
            </a:r>
            <a:br>
              <a:rPr lang="nl-NL" dirty="0" smtClean="0"/>
            </a:br>
            <a:r>
              <a:rPr lang="nl-NL" dirty="0" smtClean="0"/>
              <a:t>HET GRID CONCEPT</a:t>
            </a:r>
            <a:endParaRPr lang="nl-NL" dirty="0"/>
          </a:p>
        </p:txBody>
      </p:sp>
    </p:spTree>
    <p:extLst>
      <p:ext uri="{BB962C8B-B14F-4D97-AF65-F5344CB8AC3E}">
        <p14:creationId xmlns:p14="http://schemas.microsoft.com/office/powerpoint/2010/main" val="913116206"/>
      </p:ext>
    </p:extLst>
  </p:cSld>
  <p:clrMapOvr>
    <a:masterClrMapping/>
  </p:clrMapOvr>
  <p:transition spd="slow">
    <p:push/>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CONTAINERS</a:t>
            </a:r>
            <a:endParaRPr lang="nl-NL" dirty="0"/>
          </a:p>
        </p:txBody>
      </p:sp>
      <p:sp>
        <p:nvSpPr>
          <p:cNvPr id="11" name="Rechthoek 10"/>
          <p:cNvSpPr/>
          <p:nvPr/>
        </p:nvSpPr>
        <p:spPr>
          <a:xfrm>
            <a:off x="2924175" y="1978819"/>
            <a:ext cx="6346031" cy="396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nvGrpSpPr>
          <p:cNvPr id="5" name="Groep 4"/>
          <p:cNvGrpSpPr/>
          <p:nvPr/>
        </p:nvGrpSpPr>
        <p:grpSpPr>
          <a:xfrm>
            <a:off x="3114675" y="3009900"/>
            <a:ext cx="5991225" cy="1962151"/>
            <a:chOff x="3114675" y="3009900"/>
            <a:chExt cx="5991225" cy="1962151"/>
          </a:xfrm>
        </p:grpSpPr>
        <p:sp>
          <p:nvSpPr>
            <p:cNvPr id="2" name="Rechthoek 1"/>
            <p:cNvSpPr/>
            <p:nvPr/>
          </p:nvSpPr>
          <p:spPr>
            <a:xfrm>
              <a:off x="3114675" y="3009900"/>
              <a:ext cx="5991225" cy="1962150"/>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.container</a:t>
              </a:r>
              <a:endParaRPr lang="nl-NL" dirty="0">
                <a:solidFill>
                  <a:srgbClr val="5F6475"/>
                </a:solidFill>
              </a:endParaRPr>
            </a:p>
          </p:txBody>
        </p:sp>
        <p:sp>
          <p:nvSpPr>
            <p:cNvPr id="3" name="Rechthoek 2"/>
            <p:cNvSpPr/>
            <p:nvPr/>
          </p:nvSpPr>
          <p:spPr>
            <a:xfrm>
              <a:off x="3114675" y="3009901"/>
              <a:ext cx="152400" cy="1962150"/>
            </a:xfrm>
            <a:prstGeom prst="rect">
              <a:avLst/>
            </a:prstGeom>
            <a:solidFill>
              <a:schemeClr val="accent1">
                <a:alpha val="50000"/>
              </a:schemeClr>
            </a:solidFill>
            <a:ln w="38100">
              <a:solidFill>
                <a:srgbClr val="7030A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9" name="Rechthoek 8"/>
            <p:cNvSpPr/>
            <p:nvPr/>
          </p:nvSpPr>
          <p:spPr>
            <a:xfrm>
              <a:off x="8953500" y="3009901"/>
              <a:ext cx="152400" cy="1962150"/>
            </a:xfrm>
            <a:prstGeom prst="rect">
              <a:avLst/>
            </a:prstGeom>
            <a:solidFill>
              <a:schemeClr val="accent1">
                <a:alpha val="50000"/>
              </a:schemeClr>
            </a:solidFill>
            <a:ln w="38100">
              <a:solidFill>
                <a:srgbClr val="7030A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 name="Tekstvak 3"/>
            <p:cNvSpPr txBox="1"/>
            <p:nvPr/>
          </p:nvSpPr>
          <p:spPr>
            <a:xfrm>
              <a:off x="3342217" y="3119437"/>
              <a:ext cx="3162300" cy="381000"/>
            </a:xfrm>
            <a:prstGeom prst="rect">
              <a:avLst/>
            </a:prstGeom>
          </p:spPr>
          <p:txBody>
            <a:bodyPr vert="horz" wrap="none" lIns="91440" tIns="45720" rIns="91440" bIns="45720" rtlCol="0" anchor="t">
              <a:normAutofit/>
            </a:bodyPr>
            <a:lstStyle/>
            <a:p>
              <a:r>
                <a:rPr lang="nl-NL" dirty="0">
                  <a:solidFill>
                    <a:srgbClr val="5F6475"/>
                  </a:solidFill>
                </a:rPr>
                <a:t>15 </a:t>
              </a:r>
              <a:r>
                <a:rPr lang="nl-NL" dirty="0" err="1">
                  <a:solidFill>
                    <a:srgbClr val="5F6475"/>
                  </a:solidFill>
                </a:rPr>
                <a:t>px</a:t>
              </a:r>
              <a:r>
                <a:rPr lang="nl-NL" dirty="0">
                  <a:solidFill>
                    <a:srgbClr val="5F6475"/>
                  </a:solidFill>
                </a:rPr>
                <a:t> padding op de </a:t>
              </a:r>
              <a:r>
                <a:rPr lang="nl-NL" dirty="0" smtClean="0">
                  <a:solidFill>
                    <a:srgbClr val="5F6475"/>
                  </a:solidFill>
                </a:rPr>
                <a:t>container</a:t>
              </a:r>
              <a:endParaRPr lang="nl-NL" dirty="0">
                <a:solidFill>
                  <a:srgbClr val="5F6475"/>
                </a:solidFill>
              </a:endParaRPr>
            </a:p>
            <a:p>
              <a:pPr algn="l"/>
              <a:endParaRPr lang="nl-NL" sz="1800" b="0" dirty="0" smtClean="0">
                <a:solidFill>
                  <a:srgbClr val="5F6475"/>
                </a:solidFill>
                <a:latin typeface="Monaco" panose="020B0509030404040204" pitchFamily="49" charset="0"/>
              </a:endParaRPr>
            </a:p>
          </p:txBody>
        </p:sp>
        <p:cxnSp>
          <p:nvCxnSpPr>
            <p:cNvPr id="6" name="Rechte verbindingslijn met pijl 5"/>
            <p:cNvCxnSpPr/>
            <p:nvPr/>
          </p:nvCxnSpPr>
          <p:spPr>
            <a:xfrm flipH="1">
              <a:off x="3190875" y="3400425"/>
              <a:ext cx="219075" cy="200025"/>
            </a:xfrm>
            <a:prstGeom prst="straightConnector1">
              <a:avLst/>
            </a:prstGeom>
            <a:ln w="38100">
              <a:solidFill>
                <a:srgbClr val="7030A0"/>
              </a:solidFil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0220031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CONTAINERS</a:t>
            </a:r>
            <a:endParaRPr lang="nl-NL" dirty="0"/>
          </a:p>
        </p:txBody>
      </p:sp>
      <p:sp>
        <p:nvSpPr>
          <p:cNvPr id="5" name="Tijdelijke aanduiding voor inhoud 4"/>
          <p:cNvSpPr>
            <a:spLocks noGrp="1"/>
          </p:cNvSpPr>
          <p:nvPr>
            <p:ph idx="1"/>
          </p:nvPr>
        </p:nvSpPr>
        <p:spPr/>
        <p:txBody>
          <a:bodyPr/>
          <a:lstStyle/>
          <a:p>
            <a:r>
              <a:rPr lang="nl-NL" dirty="0" smtClean="0"/>
              <a:t>Break points</a:t>
            </a:r>
          </a:p>
          <a:p>
            <a:r>
              <a:rPr lang="nl-NL" dirty="0" smtClean="0"/>
              <a:t>15px padding</a:t>
            </a:r>
            <a:endParaRPr lang="nl-NL" dirty="0"/>
          </a:p>
        </p:txBody>
      </p:sp>
    </p:spTree>
    <p:extLst>
      <p:ext uri="{BB962C8B-B14F-4D97-AF65-F5344CB8AC3E}">
        <p14:creationId xmlns:p14="http://schemas.microsoft.com/office/powerpoint/2010/main" val="2620586866"/>
      </p:ext>
    </p:extLst>
  </p:cSld>
  <p:clrMapOvr>
    <a:masterClrMapping/>
  </p:clrMapOvr>
  <p:transition spd="slow">
    <p:push/>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ROWS</a:t>
            </a:r>
            <a:endParaRPr lang="nl-NL" dirty="0"/>
          </a:p>
        </p:txBody>
      </p:sp>
      <p:sp>
        <p:nvSpPr>
          <p:cNvPr id="8" name="Tijdelijke aanduiding voor tekst 7"/>
          <p:cNvSpPr>
            <a:spLocks noGrp="1"/>
          </p:cNvSpPr>
          <p:nvPr>
            <p:ph type="body" sz="quarter" idx="10"/>
          </p:nvPr>
        </p:nvSpPr>
        <p:spPr/>
        <p:txBody>
          <a:bodyPr>
            <a:normAutofit/>
          </a:bodyPr>
          <a:lstStyle/>
          <a:p>
            <a:r>
              <a:rPr lang="nl-NL" sz="4000" dirty="0" smtClean="0">
                <a:solidFill>
                  <a:schemeClr val="tx1">
                    <a:lumMod val="65000"/>
                    <a:lumOff val="35000"/>
                  </a:schemeClr>
                </a:solidFill>
              </a:rPr>
              <a:t>&lt;div class="container"&gt;</a:t>
            </a:r>
          </a:p>
          <a:p>
            <a:r>
              <a:rPr lang="nl-NL" sz="4000" dirty="0" smtClean="0">
                <a:solidFill>
                  <a:srgbClr val="F8F8F2"/>
                </a:solidFill>
              </a:rPr>
              <a:t>    </a:t>
            </a:r>
            <a:r>
              <a:rPr lang="nl-NL" sz="4000" dirty="0" smtClean="0">
                <a:solidFill>
                  <a:srgbClr val="F92672"/>
                </a:solidFill>
              </a:rPr>
              <a:t>&lt;div</a:t>
            </a:r>
            <a:r>
              <a:rPr lang="nl-NL" sz="4000" dirty="0" smtClean="0">
                <a:solidFill>
                  <a:srgbClr val="F8F8F2"/>
                </a:solidFill>
              </a:rPr>
              <a:t> </a:t>
            </a:r>
            <a:r>
              <a:rPr lang="nl-NL" sz="4000" dirty="0" smtClean="0">
                <a:solidFill>
                  <a:srgbClr val="A6E22E"/>
                </a:solidFill>
              </a:rPr>
              <a:t>class=</a:t>
            </a:r>
            <a:r>
              <a:rPr lang="nl-NL" sz="4000" dirty="0" smtClean="0">
                <a:solidFill>
                  <a:srgbClr val="E6DB74"/>
                </a:solidFill>
              </a:rPr>
              <a:t>"</a:t>
            </a:r>
            <a:r>
              <a:rPr lang="nl-NL" sz="4000" b="1" dirty="0" err="1" smtClean="0">
                <a:solidFill>
                  <a:srgbClr val="E6DB74"/>
                </a:solidFill>
              </a:rPr>
              <a:t>row</a:t>
            </a:r>
            <a:r>
              <a:rPr lang="nl-NL" sz="4000" dirty="0" smtClean="0">
                <a:solidFill>
                  <a:srgbClr val="E6DB74"/>
                </a:solidFill>
              </a:rPr>
              <a:t>"</a:t>
            </a:r>
            <a:r>
              <a:rPr lang="nl-NL" sz="4000" dirty="0" smtClean="0">
                <a:solidFill>
                  <a:srgbClr val="F92672"/>
                </a:solidFill>
              </a:rPr>
              <a:t>&gt;</a:t>
            </a:r>
            <a:r>
              <a:rPr lang="nl-NL" sz="4000" dirty="0" smtClean="0">
                <a:solidFill>
                  <a:srgbClr val="F8F8F2"/>
                </a:solidFill>
              </a:rPr>
              <a:t>...</a:t>
            </a:r>
            <a:r>
              <a:rPr lang="nl-NL" sz="4000" dirty="0" smtClean="0">
                <a:solidFill>
                  <a:srgbClr val="F92672"/>
                </a:solidFill>
              </a:rPr>
              <a:t>&lt;/div&gt;</a:t>
            </a:r>
            <a:endParaRPr lang="nl-NL" sz="4000" dirty="0" smtClean="0">
              <a:solidFill>
                <a:schemeClr val="tx1">
                  <a:lumMod val="65000"/>
                  <a:lumOff val="35000"/>
                </a:schemeClr>
              </a:solidFill>
            </a:endParaRPr>
          </a:p>
          <a:p>
            <a:r>
              <a:rPr lang="nl-NL" sz="4000" dirty="0" smtClean="0">
                <a:solidFill>
                  <a:schemeClr val="tx1">
                    <a:lumMod val="65000"/>
                    <a:lumOff val="35000"/>
                  </a:schemeClr>
                </a:solidFill>
              </a:rPr>
              <a:t>&lt;/div&gt;</a:t>
            </a:r>
          </a:p>
          <a:p>
            <a:endParaRPr lang="nl-NL" sz="4000" dirty="0">
              <a:solidFill>
                <a:srgbClr val="F8F8F2"/>
              </a:solidFill>
            </a:endParaRPr>
          </a:p>
        </p:txBody>
      </p:sp>
    </p:spTree>
    <p:extLst>
      <p:ext uri="{BB962C8B-B14F-4D97-AF65-F5344CB8AC3E}">
        <p14:creationId xmlns:p14="http://schemas.microsoft.com/office/powerpoint/2010/main" val="1680546709"/>
      </p:ext>
    </p:extLst>
  </p:cSld>
  <p:clrMapOvr>
    <a:masterClrMapping/>
  </p:clrMapOvr>
  <p:transition spd="slow">
    <p:push/>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ROWS (2)</a:t>
            </a:r>
            <a:endParaRPr lang="nl-NL" dirty="0"/>
          </a:p>
        </p:txBody>
      </p:sp>
      <p:sp>
        <p:nvSpPr>
          <p:cNvPr id="8" name="Tijdelijke aanduiding voor tekst 7"/>
          <p:cNvSpPr>
            <a:spLocks noGrp="1"/>
          </p:cNvSpPr>
          <p:nvPr>
            <p:ph type="body" sz="quarter" idx="10"/>
          </p:nvPr>
        </p:nvSpPr>
        <p:spPr/>
        <p:txBody>
          <a:bodyPr>
            <a:normAutofit/>
          </a:bodyPr>
          <a:lstStyle/>
          <a:p>
            <a:endParaRPr lang="nl-NL" sz="1600" dirty="0">
              <a:solidFill>
                <a:srgbClr val="F8F8F2"/>
              </a:solidFill>
            </a:endParaRPr>
          </a:p>
        </p:txBody>
      </p:sp>
      <p:sp>
        <p:nvSpPr>
          <p:cNvPr id="5" name="Rechthoek 4"/>
          <p:cNvSpPr/>
          <p:nvPr/>
        </p:nvSpPr>
        <p:spPr>
          <a:xfrm>
            <a:off x="2924175" y="2001396"/>
            <a:ext cx="6346031" cy="396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nvGrpSpPr>
          <p:cNvPr id="2" name="Groep 1"/>
          <p:cNvGrpSpPr/>
          <p:nvPr/>
        </p:nvGrpSpPr>
        <p:grpSpPr>
          <a:xfrm>
            <a:off x="3114675" y="2614785"/>
            <a:ext cx="5991225" cy="2794392"/>
            <a:chOff x="3114675" y="2614785"/>
            <a:chExt cx="5991225" cy="2794392"/>
          </a:xfrm>
        </p:grpSpPr>
        <p:sp>
          <p:nvSpPr>
            <p:cNvPr id="9" name="Rechthoek 8"/>
            <p:cNvSpPr/>
            <p:nvPr/>
          </p:nvSpPr>
          <p:spPr>
            <a:xfrm>
              <a:off x="3114675" y="2614785"/>
              <a:ext cx="5991225" cy="2794391"/>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smtClean="0">
                <a:solidFill>
                  <a:srgbClr val="5F6475"/>
                </a:solidFill>
              </a:endParaRPr>
            </a:p>
            <a:p>
              <a:pPr algn="ctr"/>
              <a:endParaRPr lang="nl-NL" dirty="0">
                <a:solidFill>
                  <a:srgbClr val="5F6475"/>
                </a:solidFill>
              </a:endParaRPr>
            </a:p>
            <a:p>
              <a:pPr algn="ctr"/>
              <a:endParaRPr lang="nl-NL" dirty="0" smtClean="0">
                <a:solidFill>
                  <a:srgbClr val="5F6475"/>
                </a:solidFill>
              </a:endParaRPr>
            </a:p>
            <a:p>
              <a:pPr algn="ctr"/>
              <a:r>
                <a:rPr lang="nl-NL" dirty="0" smtClean="0">
                  <a:solidFill>
                    <a:srgbClr val="5F6475"/>
                  </a:solidFill>
                </a:rPr>
                <a:t>.container</a:t>
              </a:r>
              <a:endParaRPr lang="nl-NL" dirty="0">
                <a:solidFill>
                  <a:srgbClr val="5F6475"/>
                </a:solidFill>
              </a:endParaRPr>
            </a:p>
          </p:txBody>
        </p:sp>
        <p:sp>
          <p:nvSpPr>
            <p:cNvPr id="10" name="Rechthoek 9"/>
            <p:cNvSpPr/>
            <p:nvPr/>
          </p:nvSpPr>
          <p:spPr>
            <a:xfrm>
              <a:off x="3114675" y="2614786"/>
              <a:ext cx="152400" cy="2794391"/>
            </a:xfrm>
            <a:prstGeom prst="rect">
              <a:avLst/>
            </a:prstGeom>
            <a:solidFill>
              <a:schemeClr val="accent1">
                <a:alpha val="50000"/>
              </a:schemeClr>
            </a:solidFill>
            <a:ln w="38100">
              <a:solidFill>
                <a:srgbClr val="7030A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11" name="Rechthoek 10"/>
            <p:cNvSpPr/>
            <p:nvPr/>
          </p:nvSpPr>
          <p:spPr>
            <a:xfrm>
              <a:off x="8953500" y="2614786"/>
              <a:ext cx="152400" cy="2794391"/>
            </a:xfrm>
            <a:prstGeom prst="rect">
              <a:avLst/>
            </a:prstGeom>
            <a:solidFill>
              <a:schemeClr val="accent1">
                <a:alpha val="50000"/>
              </a:schemeClr>
            </a:solidFill>
            <a:ln w="38100">
              <a:solidFill>
                <a:srgbClr val="7030A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Rechthoek 13"/>
            <p:cNvSpPr/>
            <p:nvPr/>
          </p:nvSpPr>
          <p:spPr>
            <a:xfrm>
              <a:off x="3114675" y="2724322"/>
              <a:ext cx="5991225" cy="971284"/>
            </a:xfrm>
            <a:prstGeom prst="rect">
              <a:avLst/>
            </a:prstGeom>
            <a:solidFill>
              <a:srgbClr val="C9492C">
                <a:alpha val="30196"/>
              </a:srgbClr>
            </a:solid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a:t>
              </a:r>
              <a:r>
                <a:rPr lang="nl-NL" dirty="0" err="1" smtClean="0">
                  <a:solidFill>
                    <a:srgbClr val="5F6475"/>
                  </a:solidFill>
                </a:rPr>
                <a:t>row</a:t>
              </a:r>
              <a:endParaRPr lang="nl-NL" dirty="0">
                <a:solidFill>
                  <a:srgbClr val="5F6475"/>
                </a:solidFill>
              </a:endParaRPr>
            </a:p>
          </p:txBody>
        </p:sp>
        <p:cxnSp>
          <p:nvCxnSpPr>
            <p:cNvPr id="13" name="Rechte verbindingslijn met pijl 12"/>
            <p:cNvCxnSpPr/>
            <p:nvPr/>
          </p:nvCxnSpPr>
          <p:spPr>
            <a:xfrm flipH="1">
              <a:off x="3190876" y="3005311"/>
              <a:ext cx="219075" cy="200025"/>
            </a:xfrm>
            <a:prstGeom prst="straightConnector1">
              <a:avLst/>
            </a:prstGeom>
            <a:ln w="38100">
              <a:solidFill>
                <a:srgbClr val="7030A0"/>
              </a:solidFill>
              <a:tailEnd type="oval"/>
            </a:ln>
          </p:spPr>
          <p:style>
            <a:lnRef idx="1">
              <a:schemeClr val="accent1"/>
            </a:lnRef>
            <a:fillRef idx="0">
              <a:schemeClr val="accent1"/>
            </a:fillRef>
            <a:effectRef idx="0">
              <a:schemeClr val="accent1"/>
            </a:effectRef>
            <a:fontRef idx="minor">
              <a:schemeClr val="tx1"/>
            </a:fontRef>
          </p:style>
        </p:cxnSp>
        <p:sp>
          <p:nvSpPr>
            <p:cNvPr id="12" name="Tekstvak 11"/>
            <p:cNvSpPr txBox="1"/>
            <p:nvPr/>
          </p:nvSpPr>
          <p:spPr>
            <a:xfrm>
              <a:off x="3300412" y="2684327"/>
              <a:ext cx="3162300" cy="542600"/>
            </a:xfrm>
            <a:prstGeom prst="rect">
              <a:avLst/>
            </a:prstGeom>
          </p:spPr>
          <p:txBody>
            <a:bodyPr vert="horz" wrap="none" lIns="91440" tIns="45720" rIns="91440" bIns="45720" rtlCol="0" anchor="t">
              <a:normAutofit/>
            </a:bodyPr>
            <a:lstStyle/>
            <a:p>
              <a:r>
                <a:rPr lang="nl-NL" dirty="0" smtClean="0">
                  <a:solidFill>
                    <a:srgbClr val="5F6475"/>
                  </a:solidFill>
                </a:rPr>
                <a:t>-15 </a:t>
              </a:r>
              <a:r>
                <a:rPr lang="nl-NL" dirty="0" err="1">
                  <a:solidFill>
                    <a:srgbClr val="5F6475"/>
                  </a:solidFill>
                </a:rPr>
                <a:t>px</a:t>
              </a:r>
              <a:r>
                <a:rPr lang="nl-NL" dirty="0">
                  <a:solidFill>
                    <a:srgbClr val="5F6475"/>
                  </a:solidFill>
                </a:rPr>
                <a:t> </a:t>
              </a:r>
              <a:r>
                <a:rPr lang="nl-NL" dirty="0" err="1" smtClean="0">
                  <a:solidFill>
                    <a:srgbClr val="5F6475"/>
                  </a:solidFill>
                </a:rPr>
                <a:t>margin</a:t>
              </a:r>
              <a:r>
                <a:rPr lang="nl-NL" dirty="0" smtClean="0">
                  <a:solidFill>
                    <a:srgbClr val="5F6475"/>
                  </a:solidFill>
                </a:rPr>
                <a:t> op </a:t>
              </a:r>
              <a:r>
                <a:rPr lang="nl-NL" dirty="0">
                  <a:solidFill>
                    <a:srgbClr val="5F6475"/>
                  </a:solidFill>
                </a:rPr>
                <a:t>de </a:t>
              </a:r>
              <a:r>
                <a:rPr lang="nl-NL" dirty="0" err="1" smtClean="0">
                  <a:solidFill>
                    <a:srgbClr val="5F6475"/>
                  </a:solidFill>
                </a:rPr>
                <a:t>row</a:t>
              </a:r>
              <a:endParaRPr lang="nl-NL" dirty="0">
                <a:solidFill>
                  <a:srgbClr val="5F6475"/>
                </a:solidFill>
              </a:endParaRPr>
            </a:p>
            <a:p>
              <a:pPr algn="l"/>
              <a:endParaRPr lang="nl-NL" sz="1800" b="0" dirty="0" smtClean="0">
                <a:solidFill>
                  <a:srgbClr val="5F6475"/>
                </a:solidFill>
                <a:latin typeface="Monaco" panose="020B0509030404040204" pitchFamily="49" charset="0"/>
              </a:endParaRPr>
            </a:p>
          </p:txBody>
        </p:sp>
      </p:grpSp>
    </p:spTree>
    <p:extLst>
      <p:ext uri="{BB962C8B-B14F-4D97-AF65-F5344CB8AC3E}">
        <p14:creationId xmlns:p14="http://schemas.microsoft.com/office/powerpoint/2010/main" val="399109254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ROWS</a:t>
            </a:r>
            <a:endParaRPr lang="nl-NL" dirty="0"/>
          </a:p>
        </p:txBody>
      </p:sp>
      <p:sp>
        <p:nvSpPr>
          <p:cNvPr id="5" name="Tijdelijke aanduiding voor inhoud 4"/>
          <p:cNvSpPr>
            <a:spLocks noGrp="1"/>
          </p:cNvSpPr>
          <p:nvPr>
            <p:ph idx="1"/>
          </p:nvPr>
        </p:nvSpPr>
        <p:spPr/>
        <p:txBody>
          <a:bodyPr/>
          <a:lstStyle/>
          <a:p>
            <a:r>
              <a:rPr lang="nl-NL" dirty="0" smtClean="0"/>
              <a:t>100% breed</a:t>
            </a:r>
          </a:p>
          <a:p>
            <a:r>
              <a:rPr lang="nl-NL" dirty="0" smtClean="0"/>
              <a:t>Passen zich aan</a:t>
            </a:r>
          </a:p>
          <a:p>
            <a:r>
              <a:rPr lang="nl-NL" dirty="0" err="1" smtClean="0"/>
              <a:t>Fluid</a:t>
            </a:r>
            <a:r>
              <a:rPr lang="nl-NL" dirty="0" smtClean="0"/>
              <a:t> + responsive</a:t>
            </a:r>
          </a:p>
        </p:txBody>
      </p:sp>
    </p:spTree>
    <p:extLst>
      <p:ext uri="{BB962C8B-B14F-4D97-AF65-F5344CB8AC3E}">
        <p14:creationId xmlns:p14="http://schemas.microsoft.com/office/powerpoint/2010/main" val="2569801059"/>
      </p:ext>
    </p:extLst>
  </p:cSld>
  <p:clrMapOvr>
    <a:masterClrMapping/>
  </p:clrMapOvr>
  <p:transition spd="slow">
    <p:push/>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COLUMNS</a:t>
            </a:r>
            <a:endParaRPr lang="nl-NL" dirty="0"/>
          </a:p>
        </p:txBody>
      </p:sp>
      <p:sp>
        <p:nvSpPr>
          <p:cNvPr id="8" name="Tijdelijke aanduiding voor tekst 7"/>
          <p:cNvSpPr>
            <a:spLocks noGrp="1"/>
          </p:cNvSpPr>
          <p:nvPr>
            <p:ph type="body" sz="quarter" idx="10"/>
          </p:nvPr>
        </p:nvSpPr>
        <p:spPr/>
        <p:txBody>
          <a:bodyPr>
            <a:noAutofit/>
          </a:bodyPr>
          <a:lstStyle/>
          <a:p>
            <a:r>
              <a:rPr lang="en-US" sz="3200" dirty="0" smtClean="0">
                <a:solidFill>
                  <a:schemeClr val="tx1">
                    <a:lumMod val="65000"/>
                    <a:lumOff val="35000"/>
                  </a:schemeClr>
                </a:solidFill>
                <a:ea typeface="Times New Roman" panose="02020603050405020304" pitchFamily="18" charset="0"/>
                <a:cs typeface="Times New Roman" panose="02020603050405020304" pitchFamily="18" charset="0"/>
              </a:rPr>
              <a:t>&lt;</a:t>
            </a:r>
            <a:r>
              <a:rPr lang="en-US" sz="3200" dirty="0">
                <a:solidFill>
                  <a:schemeClr val="tx1">
                    <a:lumMod val="65000"/>
                    <a:lumOff val="35000"/>
                  </a:schemeClr>
                </a:solidFill>
                <a:ea typeface="Times New Roman" panose="02020603050405020304" pitchFamily="18" charset="0"/>
                <a:cs typeface="Times New Roman" panose="02020603050405020304" pitchFamily="18" charset="0"/>
              </a:rPr>
              <a:t>div class="container</a:t>
            </a:r>
            <a:r>
              <a:rPr lang="en-US" sz="3200" dirty="0" smtClean="0">
                <a:solidFill>
                  <a:schemeClr val="tx1">
                    <a:lumMod val="65000"/>
                    <a:lumOff val="35000"/>
                  </a:schemeClr>
                </a:solidFill>
                <a:ea typeface="Times New Roman" panose="02020603050405020304" pitchFamily="18" charset="0"/>
                <a:cs typeface="Times New Roman" panose="02020603050405020304" pitchFamily="18" charset="0"/>
              </a:rPr>
              <a:t>"&gt;</a:t>
            </a:r>
          </a:p>
          <a:p>
            <a:r>
              <a:rPr lang="en-US" sz="3200" dirty="0" smtClean="0">
                <a:solidFill>
                  <a:schemeClr val="tx1">
                    <a:lumMod val="65000"/>
                    <a:lumOff val="35000"/>
                  </a:schemeClr>
                </a:solidFill>
                <a:ea typeface="Times New Roman" panose="02020603050405020304" pitchFamily="18" charset="0"/>
                <a:cs typeface="Times New Roman" panose="02020603050405020304" pitchFamily="18" charset="0"/>
              </a:rPr>
              <a:t>    </a:t>
            </a:r>
            <a:r>
              <a:rPr lang="en-US" sz="3200" dirty="0">
                <a:solidFill>
                  <a:schemeClr val="tx1">
                    <a:lumMod val="65000"/>
                    <a:lumOff val="35000"/>
                  </a:schemeClr>
                </a:solidFill>
                <a:ea typeface="Times New Roman" panose="02020603050405020304" pitchFamily="18" charset="0"/>
                <a:cs typeface="Times New Roman" panose="02020603050405020304" pitchFamily="18" charset="0"/>
              </a:rPr>
              <a:t>&lt;div class="row"&gt;</a:t>
            </a:r>
            <a:endParaRPr lang="nl-NL" sz="3200" dirty="0">
              <a:solidFill>
                <a:schemeClr val="tx1">
                  <a:lumMod val="65000"/>
                  <a:lumOff val="35000"/>
                </a:schemeClr>
              </a:solidFill>
              <a:ea typeface="Times New Roman" panose="02020603050405020304" pitchFamily="18" charset="0"/>
              <a:cs typeface="Times New Roman" panose="02020603050405020304" pitchFamily="18" charset="0"/>
            </a:endParaRPr>
          </a:p>
          <a:p>
            <a:pPr>
              <a:lnSpc>
                <a:spcPct val="107000"/>
              </a:lnSpc>
              <a:spcBef>
                <a:spcPts val="0"/>
              </a:spcBef>
            </a:pPr>
            <a:r>
              <a:rPr lang="en-US" sz="3200" dirty="0">
                <a:solidFill>
                  <a:srgbClr val="F8F8F2"/>
                </a:solidFill>
                <a:ea typeface="Times New Roman" panose="02020603050405020304" pitchFamily="18" charset="0"/>
                <a:cs typeface="Times New Roman" panose="02020603050405020304" pitchFamily="18" charset="0"/>
              </a:rPr>
              <a:t>        </a:t>
            </a:r>
            <a:r>
              <a:rPr lang="en-US" sz="3200" dirty="0">
                <a:solidFill>
                  <a:srgbClr val="F92672"/>
                </a:solidFill>
                <a:ea typeface="Times New Roman" panose="02020603050405020304" pitchFamily="18" charset="0"/>
                <a:cs typeface="Times New Roman" panose="02020603050405020304" pitchFamily="18" charset="0"/>
              </a:rPr>
              <a:t>&lt;div</a:t>
            </a:r>
            <a:r>
              <a:rPr lang="en-US" sz="3200" dirty="0">
                <a:solidFill>
                  <a:srgbClr val="F8F8F2"/>
                </a:solidFill>
                <a:ea typeface="Times New Roman" panose="02020603050405020304" pitchFamily="18" charset="0"/>
                <a:cs typeface="Times New Roman" panose="02020603050405020304" pitchFamily="18" charset="0"/>
              </a:rPr>
              <a:t> </a:t>
            </a:r>
            <a:r>
              <a:rPr lang="en-US" sz="3200" dirty="0">
                <a:solidFill>
                  <a:srgbClr val="A6E22E"/>
                </a:solidFill>
                <a:ea typeface="Times New Roman" panose="02020603050405020304" pitchFamily="18" charset="0"/>
                <a:cs typeface="Times New Roman" panose="02020603050405020304" pitchFamily="18" charset="0"/>
              </a:rPr>
              <a:t>class=</a:t>
            </a:r>
            <a:r>
              <a:rPr lang="en-US" sz="3200" dirty="0">
                <a:solidFill>
                  <a:srgbClr val="E6DB74"/>
                </a:solidFill>
                <a:ea typeface="Times New Roman" panose="02020603050405020304" pitchFamily="18" charset="0"/>
                <a:cs typeface="Times New Roman" panose="02020603050405020304" pitchFamily="18" charset="0"/>
              </a:rPr>
              <a:t>"</a:t>
            </a:r>
            <a:r>
              <a:rPr lang="en-US" sz="3200" b="1" dirty="0">
                <a:solidFill>
                  <a:srgbClr val="E6DB74"/>
                </a:solidFill>
                <a:ea typeface="Times New Roman" panose="02020603050405020304" pitchFamily="18" charset="0"/>
                <a:cs typeface="Times New Roman" panose="02020603050405020304" pitchFamily="18" charset="0"/>
              </a:rPr>
              <a:t>col-lg-4</a:t>
            </a:r>
            <a:r>
              <a:rPr lang="en-US" sz="3200" dirty="0">
                <a:solidFill>
                  <a:srgbClr val="E6DB74"/>
                </a:solidFill>
                <a:ea typeface="Times New Roman" panose="02020603050405020304" pitchFamily="18" charset="0"/>
                <a:cs typeface="Times New Roman" panose="02020603050405020304" pitchFamily="18" charset="0"/>
              </a:rPr>
              <a:t>"</a:t>
            </a:r>
            <a:r>
              <a:rPr lang="en-US" sz="3200" dirty="0">
                <a:solidFill>
                  <a:srgbClr val="F92672"/>
                </a:solidFill>
                <a:ea typeface="Times New Roman" panose="02020603050405020304" pitchFamily="18" charset="0"/>
                <a:cs typeface="Times New Roman" panose="02020603050405020304" pitchFamily="18" charset="0"/>
              </a:rPr>
              <a:t>&gt;</a:t>
            </a:r>
            <a:r>
              <a:rPr lang="en-US" sz="3200" dirty="0">
                <a:solidFill>
                  <a:srgbClr val="F8F8F2"/>
                </a:solidFill>
                <a:ea typeface="Times New Roman" panose="02020603050405020304" pitchFamily="18" charset="0"/>
                <a:cs typeface="Times New Roman" panose="02020603050405020304" pitchFamily="18" charset="0"/>
              </a:rPr>
              <a:t>...</a:t>
            </a:r>
            <a:r>
              <a:rPr lang="en-US" sz="3200" dirty="0">
                <a:solidFill>
                  <a:srgbClr val="F92672"/>
                </a:solidFill>
                <a:ea typeface="Times New Roman" panose="02020603050405020304" pitchFamily="18" charset="0"/>
                <a:cs typeface="Times New Roman" panose="02020603050405020304" pitchFamily="18" charset="0"/>
              </a:rPr>
              <a:t>&lt;/div&gt;</a:t>
            </a:r>
            <a:endParaRPr lang="nl-NL" sz="3200" dirty="0">
              <a:ea typeface="Times New Roman" panose="02020603050405020304" pitchFamily="18" charset="0"/>
              <a:cs typeface="Times New Roman" panose="02020603050405020304" pitchFamily="18" charset="0"/>
            </a:endParaRPr>
          </a:p>
          <a:p>
            <a:r>
              <a:rPr lang="en-US" sz="3200" dirty="0">
                <a:solidFill>
                  <a:srgbClr val="F8F8F2"/>
                </a:solidFill>
                <a:ea typeface="Times New Roman" panose="02020603050405020304" pitchFamily="18" charset="0"/>
                <a:cs typeface="Times New Roman" panose="02020603050405020304" pitchFamily="18" charset="0"/>
              </a:rPr>
              <a:t>        </a:t>
            </a:r>
            <a:r>
              <a:rPr lang="en-US" sz="3200" dirty="0">
                <a:solidFill>
                  <a:srgbClr val="F92672"/>
                </a:solidFill>
                <a:ea typeface="Times New Roman" panose="02020603050405020304" pitchFamily="18" charset="0"/>
                <a:cs typeface="Times New Roman" panose="02020603050405020304" pitchFamily="18" charset="0"/>
              </a:rPr>
              <a:t>&lt;div</a:t>
            </a:r>
            <a:r>
              <a:rPr lang="en-US" sz="3200" dirty="0">
                <a:solidFill>
                  <a:srgbClr val="F8F8F2"/>
                </a:solidFill>
                <a:ea typeface="Times New Roman" panose="02020603050405020304" pitchFamily="18" charset="0"/>
                <a:cs typeface="Times New Roman" panose="02020603050405020304" pitchFamily="18" charset="0"/>
              </a:rPr>
              <a:t> </a:t>
            </a:r>
            <a:r>
              <a:rPr lang="en-US" sz="3200" dirty="0">
                <a:solidFill>
                  <a:srgbClr val="A6E22E"/>
                </a:solidFill>
                <a:ea typeface="Times New Roman" panose="02020603050405020304" pitchFamily="18" charset="0"/>
                <a:cs typeface="Times New Roman" panose="02020603050405020304" pitchFamily="18" charset="0"/>
              </a:rPr>
              <a:t>class=</a:t>
            </a:r>
            <a:r>
              <a:rPr lang="en-US" sz="3200" dirty="0">
                <a:solidFill>
                  <a:srgbClr val="E6DB74"/>
                </a:solidFill>
                <a:ea typeface="Times New Roman" panose="02020603050405020304" pitchFamily="18" charset="0"/>
                <a:cs typeface="Times New Roman" panose="02020603050405020304" pitchFamily="18" charset="0"/>
              </a:rPr>
              <a:t>"</a:t>
            </a:r>
            <a:r>
              <a:rPr lang="en-US" sz="3200" b="1" dirty="0" smtClean="0">
                <a:solidFill>
                  <a:srgbClr val="E6DB74"/>
                </a:solidFill>
                <a:ea typeface="Times New Roman" panose="02020603050405020304" pitchFamily="18" charset="0"/>
                <a:cs typeface="Times New Roman" panose="02020603050405020304" pitchFamily="18" charset="0"/>
              </a:rPr>
              <a:t>col-lg-8</a:t>
            </a:r>
            <a:r>
              <a:rPr lang="en-US" sz="3200" dirty="0" smtClean="0">
                <a:solidFill>
                  <a:srgbClr val="E6DB74"/>
                </a:solidFill>
                <a:ea typeface="Times New Roman" panose="02020603050405020304" pitchFamily="18" charset="0"/>
                <a:cs typeface="Times New Roman" panose="02020603050405020304" pitchFamily="18" charset="0"/>
              </a:rPr>
              <a:t>"</a:t>
            </a:r>
            <a:r>
              <a:rPr lang="en-US" sz="3200" dirty="0" smtClean="0">
                <a:solidFill>
                  <a:srgbClr val="F92672"/>
                </a:solidFill>
                <a:ea typeface="Times New Roman" panose="02020603050405020304" pitchFamily="18" charset="0"/>
                <a:cs typeface="Times New Roman" panose="02020603050405020304" pitchFamily="18" charset="0"/>
              </a:rPr>
              <a:t>&gt;</a:t>
            </a:r>
            <a:r>
              <a:rPr lang="en-US" sz="3200" dirty="0" smtClean="0">
                <a:solidFill>
                  <a:srgbClr val="F8F8F2"/>
                </a:solidFill>
                <a:ea typeface="Times New Roman" panose="02020603050405020304" pitchFamily="18" charset="0"/>
                <a:cs typeface="Times New Roman" panose="02020603050405020304" pitchFamily="18" charset="0"/>
              </a:rPr>
              <a:t>...</a:t>
            </a:r>
            <a:r>
              <a:rPr lang="en-US" sz="3200" dirty="0" smtClean="0">
                <a:solidFill>
                  <a:srgbClr val="F92672"/>
                </a:solidFill>
                <a:ea typeface="Times New Roman" panose="02020603050405020304" pitchFamily="18" charset="0"/>
                <a:cs typeface="Times New Roman" panose="02020603050405020304" pitchFamily="18" charset="0"/>
              </a:rPr>
              <a:t>&lt;/</a:t>
            </a:r>
            <a:r>
              <a:rPr lang="en-US" sz="3200" dirty="0">
                <a:solidFill>
                  <a:srgbClr val="F92672"/>
                </a:solidFill>
                <a:ea typeface="Times New Roman" panose="02020603050405020304" pitchFamily="18" charset="0"/>
                <a:cs typeface="Times New Roman" panose="02020603050405020304" pitchFamily="18" charset="0"/>
              </a:rPr>
              <a:t>div</a:t>
            </a:r>
            <a:r>
              <a:rPr lang="en-US" sz="3200" dirty="0" smtClean="0">
                <a:solidFill>
                  <a:srgbClr val="F92672"/>
                </a:solidFill>
                <a:ea typeface="Times New Roman" panose="02020603050405020304" pitchFamily="18" charset="0"/>
                <a:cs typeface="Times New Roman" panose="02020603050405020304" pitchFamily="18" charset="0"/>
              </a:rPr>
              <a:t>&gt;</a:t>
            </a:r>
            <a:r>
              <a:rPr lang="en-US" sz="3200" dirty="0" smtClean="0">
                <a:solidFill>
                  <a:schemeClr val="tx1">
                    <a:lumMod val="65000"/>
                    <a:lumOff val="35000"/>
                  </a:schemeClr>
                </a:solidFill>
                <a:ea typeface="Times New Roman" panose="02020603050405020304" pitchFamily="18" charset="0"/>
                <a:cs typeface="Times New Roman" panose="02020603050405020304" pitchFamily="18" charset="0"/>
              </a:rPr>
              <a:t>        	</a:t>
            </a:r>
            <a:r>
              <a:rPr lang="nl-NL" sz="3200" dirty="0" smtClean="0">
                <a:solidFill>
                  <a:schemeClr val="tx1">
                    <a:lumMod val="65000"/>
                    <a:lumOff val="35000"/>
                  </a:schemeClr>
                </a:solidFill>
                <a:ea typeface="Times New Roman" panose="02020603050405020304" pitchFamily="18" charset="0"/>
                <a:cs typeface="Times New Roman" panose="02020603050405020304" pitchFamily="18" charset="0"/>
              </a:rPr>
              <a:t>&lt;/</a:t>
            </a:r>
            <a:r>
              <a:rPr lang="nl-NL" sz="3200" dirty="0">
                <a:solidFill>
                  <a:schemeClr val="tx1">
                    <a:lumMod val="65000"/>
                    <a:lumOff val="35000"/>
                  </a:schemeClr>
                </a:solidFill>
                <a:ea typeface="Times New Roman" panose="02020603050405020304" pitchFamily="18" charset="0"/>
                <a:cs typeface="Times New Roman" panose="02020603050405020304" pitchFamily="18" charset="0"/>
              </a:rPr>
              <a:t>div&gt;</a:t>
            </a:r>
          </a:p>
          <a:p>
            <a:pPr>
              <a:lnSpc>
                <a:spcPct val="107000"/>
              </a:lnSpc>
              <a:spcBef>
                <a:spcPts val="0"/>
              </a:spcBef>
            </a:pPr>
            <a:r>
              <a:rPr lang="en-US" sz="3200" dirty="0">
                <a:solidFill>
                  <a:schemeClr val="tx1">
                    <a:lumMod val="65000"/>
                    <a:lumOff val="35000"/>
                  </a:schemeClr>
                </a:solidFill>
                <a:ea typeface="Times New Roman" panose="02020603050405020304" pitchFamily="18" charset="0"/>
                <a:cs typeface="Times New Roman" panose="02020603050405020304" pitchFamily="18" charset="0"/>
              </a:rPr>
              <a:t>    &lt;div class="row"&gt;</a:t>
            </a:r>
            <a:endParaRPr lang="nl-NL" sz="3200" dirty="0">
              <a:solidFill>
                <a:schemeClr val="tx1">
                  <a:lumMod val="65000"/>
                  <a:lumOff val="35000"/>
                </a:schemeClr>
              </a:solidFill>
              <a:ea typeface="Times New Roman" panose="02020603050405020304" pitchFamily="18" charset="0"/>
              <a:cs typeface="Times New Roman" panose="02020603050405020304" pitchFamily="18" charset="0"/>
            </a:endParaRPr>
          </a:p>
          <a:p>
            <a:pPr>
              <a:lnSpc>
                <a:spcPct val="107000"/>
              </a:lnSpc>
              <a:spcBef>
                <a:spcPts val="0"/>
              </a:spcBef>
            </a:pPr>
            <a:r>
              <a:rPr lang="en-US" sz="3200" dirty="0">
                <a:solidFill>
                  <a:srgbClr val="F8F8F2"/>
                </a:solidFill>
                <a:ea typeface="Times New Roman" panose="02020603050405020304" pitchFamily="18" charset="0"/>
                <a:cs typeface="Times New Roman" panose="02020603050405020304" pitchFamily="18" charset="0"/>
              </a:rPr>
              <a:t>        </a:t>
            </a:r>
            <a:r>
              <a:rPr lang="en-US" sz="3200" dirty="0">
                <a:solidFill>
                  <a:srgbClr val="F92672"/>
                </a:solidFill>
                <a:ea typeface="Times New Roman" panose="02020603050405020304" pitchFamily="18" charset="0"/>
                <a:cs typeface="Times New Roman" panose="02020603050405020304" pitchFamily="18" charset="0"/>
              </a:rPr>
              <a:t>&lt;div</a:t>
            </a:r>
            <a:r>
              <a:rPr lang="en-US" sz="3200" dirty="0">
                <a:solidFill>
                  <a:srgbClr val="F8F8F2"/>
                </a:solidFill>
                <a:ea typeface="Times New Roman" panose="02020603050405020304" pitchFamily="18" charset="0"/>
                <a:cs typeface="Times New Roman" panose="02020603050405020304" pitchFamily="18" charset="0"/>
              </a:rPr>
              <a:t> </a:t>
            </a:r>
            <a:r>
              <a:rPr lang="en-US" sz="3200" dirty="0">
                <a:solidFill>
                  <a:srgbClr val="A6E22E"/>
                </a:solidFill>
                <a:ea typeface="Times New Roman" panose="02020603050405020304" pitchFamily="18" charset="0"/>
                <a:cs typeface="Times New Roman" panose="02020603050405020304" pitchFamily="18" charset="0"/>
              </a:rPr>
              <a:t>class=</a:t>
            </a:r>
            <a:r>
              <a:rPr lang="en-US" sz="3200" dirty="0">
                <a:solidFill>
                  <a:srgbClr val="E6DB74"/>
                </a:solidFill>
                <a:ea typeface="Times New Roman" panose="02020603050405020304" pitchFamily="18" charset="0"/>
                <a:cs typeface="Times New Roman" panose="02020603050405020304" pitchFamily="18" charset="0"/>
              </a:rPr>
              <a:t>"</a:t>
            </a:r>
            <a:r>
              <a:rPr lang="en-US" sz="3200" b="1" dirty="0">
                <a:solidFill>
                  <a:srgbClr val="E6DB74"/>
                </a:solidFill>
                <a:ea typeface="Times New Roman" panose="02020603050405020304" pitchFamily="18" charset="0"/>
                <a:cs typeface="Times New Roman" panose="02020603050405020304" pitchFamily="18" charset="0"/>
              </a:rPr>
              <a:t>col-lg-12</a:t>
            </a:r>
            <a:r>
              <a:rPr lang="en-US" sz="3200" dirty="0">
                <a:solidFill>
                  <a:srgbClr val="E6DB74"/>
                </a:solidFill>
                <a:ea typeface="Times New Roman" panose="02020603050405020304" pitchFamily="18" charset="0"/>
                <a:cs typeface="Times New Roman" panose="02020603050405020304" pitchFamily="18" charset="0"/>
              </a:rPr>
              <a:t>"</a:t>
            </a:r>
            <a:r>
              <a:rPr lang="en-US" sz="3200" dirty="0">
                <a:solidFill>
                  <a:srgbClr val="F92672"/>
                </a:solidFill>
                <a:ea typeface="Times New Roman" panose="02020603050405020304" pitchFamily="18" charset="0"/>
                <a:cs typeface="Times New Roman" panose="02020603050405020304" pitchFamily="18" charset="0"/>
              </a:rPr>
              <a:t>&gt;</a:t>
            </a:r>
            <a:r>
              <a:rPr lang="en-US" sz="3200" dirty="0">
                <a:solidFill>
                  <a:srgbClr val="F8F8F2"/>
                </a:solidFill>
                <a:ea typeface="Times New Roman" panose="02020603050405020304" pitchFamily="18" charset="0"/>
                <a:cs typeface="Times New Roman" panose="02020603050405020304" pitchFamily="18" charset="0"/>
              </a:rPr>
              <a:t>...</a:t>
            </a:r>
            <a:r>
              <a:rPr lang="en-US" sz="3200" dirty="0">
                <a:solidFill>
                  <a:srgbClr val="F92672"/>
                </a:solidFill>
                <a:ea typeface="Times New Roman" panose="02020603050405020304" pitchFamily="18" charset="0"/>
                <a:cs typeface="Times New Roman" panose="02020603050405020304" pitchFamily="18" charset="0"/>
              </a:rPr>
              <a:t>&lt;/div&gt;</a:t>
            </a:r>
            <a:endParaRPr lang="nl-NL" sz="3200" dirty="0">
              <a:solidFill>
                <a:schemeClr val="tx1">
                  <a:lumMod val="65000"/>
                  <a:lumOff val="35000"/>
                </a:schemeClr>
              </a:solidFill>
              <a:ea typeface="Times New Roman" panose="02020603050405020304" pitchFamily="18" charset="0"/>
              <a:cs typeface="Times New Roman" panose="02020603050405020304" pitchFamily="18" charset="0"/>
            </a:endParaRPr>
          </a:p>
          <a:p>
            <a:pPr>
              <a:lnSpc>
                <a:spcPct val="107000"/>
              </a:lnSpc>
              <a:spcBef>
                <a:spcPts val="0"/>
              </a:spcBef>
            </a:pPr>
            <a:r>
              <a:rPr lang="en-US" sz="3200" dirty="0">
                <a:solidFill>
                  <a:schemeClr val="tx1">
                    <a:lumMod val="65000"/>
                    <a:lumOff val="35000"/>
                  </a:schemeClr>
                </a:solidFill>
                <a:ea typeface="Times New Roman" panose="02020603050405020304" pitchFamily="18" charset="0"/>
                <a:cs typeface="Times New Roman" panose="02020603050405020304" pitchFamily="18" charset="0"/>
              </a:rPr>
              <a:t>    &lt;/div</a:t>
            </a:r>
            <a:r>
              <a:rPr lang="en-US" sz="3200" dirty="0" smtClean="0">
                <a:solidFill>
                  <a:schemeClr val="tx1">
                    <a:lumMod val="65000"/>
                    <a:lumOff val="35000"/>
                  </a:schemeClr>
                </a:solidFill>
                <a:ea typeface="Times New Roman" panose="02020603050405020304" pitchFamily="18" charset="0"/>
                <a:cs typeface="Times New Roman" panose="02020603050405020304" pitchFamily="18" charset="0"/>
              </a:rPr>
              <a:t>&gt;</a:t>
            </a:r>
            <a:endParaRPr lang="nl-NL" sz="3200" dirty="0" smtClean="0">
              <a:solidFill>
                <a:schemeClr val="tx1">
                  <a:lumMod val="65000"/>
                  <a:lumOff val="35000"/>
                </a:schemeClr>
              </a:solidFill>
              <a:ea typeface="Times New Roman" panose="02020603050405020304" pitchFamily="18" charset="0"/>
              <a:cs typeface="Times New Roman" panose="02020603050405020304" pitchFamily="18" charset="0"/>
            </a:endParaRPr>
          </a:p>
          <a:p>
            <a:pPr>
              <a:lnSpc>
                <a:spcPct val="107000"/>
              </a:lnSpc>
              <a:spcBef>
                <a:spcPts val="0"/>
              </a:spcBef>
            </a:pPr>
            <a:r>
              <a:rPr lang="nl-NL" sz="3200" dirty="0" smtClean="0">
                <a:solidFill>
                  <a:schemeClr val="tx1">
                    <a:lumMod val="65000"/>
                    <a:lumOff val="35000"/>
                  </a:schemeClr>
                </a:solidFill>
                <a:ea typeface="Times New Roman" panose="02020603050405020304" pitchFamily="18" charset="0"/>
                <a:cs typeface="Times New Roman" panose="02020603050405020304" pitchFamily="18" charset="0"/>
              </a:rPr>
              <a:t>&lt;/</a:t>
            </a:r>
            <a:r>
              <a:rPr lang="nl-NL" sz="3200" dirty="0">
                <a:solidFill>
                  <a:schemeClr val="tx1">
                    <a:lumMod val="65000"/>
                    <a:lumOff val="35000"/>
                  </a:schemeClr>
                </a:solidFill>
                <a:ea typeface="Times New Roman" panose="02020603050405020304" pitchFamily="18" charset="0"/>
                <a:cs typeface="Times New Roman" panose="02020603050405020304" pitchFamily="18" charset="0"/>
              </a:rPr>
              <a:t>div</a:t>
            </a:r>
            <a:r>
              <a:rPr lang="nl-NL" sz="3200" dirty="0" smtClean="0">
                <a:solidFill>
                  <a:schemeClr val="tx1">
                    <a:lumMod val="65000"/>
                    <a:lumOff val="35000"/>
                  </a:schemeClr>
                </a:solidFill>
                <a:ea typeface="Times New Roman" panose="02020603050405020304" pitchFamily="18" charset="0"/>
                <a:cs typeface="Times New Roman" panose="02020603050405020304" pitchFamily="18" charset="0"/>
              </a:rPr>
              <a:t>&gt;</a:t>
            </a:r>
            <a:endParaRPr lang="nl-NL" sz="3200" dirty="0">
              <a:solidFill>
                <a:schemeClr val="tx1">
                  <a:lumMod val="65000"/>
                  <a:lumOff val="35000"/>
                </a:schemeClr>
              </a:solidFill>
            </a:endParaRPr>
          </a:p>
        </p:txBody>
      </p:sp>
    </p:spTree>
    <p:extLst>
      <p:ext uri="{BB962C8B-B14F-4D97-AF65-F5344CB8AC3E}">
        <p14:creationId xmlns:p14="http://schemas.microsoft.com/office/powerpoint/2010/main" val="3228415205"/>
      </p:ext>
    </p:extLst>
  </p:cSld>
  <p:clrMapOvr>
    <a:masterClrMapping/>
  </p:clrMapOvr>
  <p:transition spd="slow">
    <p:push/>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a:t>COLUMNS</a:t>
            </a:r>
          </a:p>
        </p:txBody>
      </p:sp>
      <p:sp>
        <p:nvSpPr>
          <p:cNvPr id="8" name="Tijdelijke aanduiding voor tekst 7"/>
          <p:cNvSpPr>
            <a:spLocks noGrp="1"/>
          </p:cNvSpPr>
          <p:nvPr>
            <p:ph type="body" sz="quarter" idx="10"/>
          </p:nvPr>
        </p:nvSpPr>
        <p:spPr/>
        <p:txBody>
          <a:bodyPr>
            <a:normAutofit/>
          </a:bodyPr>
          <a:lstStyle/>
          <a:p>
            <a:endParaRPr lang="nl-NL" sz="1600" dirty="0">
              <a:solidFill>
                <a:srgbClr val="F8F8F2"/>
              </a:solidFill>
            </a:endParaRPr>
          </a:p>
        </p:txBody>
      </p:sp>
      <p:sp>
        <p:nvSpPr>
          <p:cNvPr id="15" name="Rechthoek 14"/>
          <p:cNvSpPr/>
          <p:nvPr/>
        </p:nvSpPr>
        <p:spPr>
          <a:xfrm>
            <a:off x="2937271" y="1953350"/>
            <a:ext cx="6346031" cy="396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nvGrpSpPr>
          <p:cNvPr id="2" name="Groep 1"/>
          <p:cNvGrpSpPr/>
          <p:nvPr/>
        </p:nvGrpSpPr>
        <p:grpSpPr>
          <a:xfrm>
            <a:off x="3114675" y="1953350"/>
            <a:ext cx="5991225" cy="3455827"/>
            <a:chOff x="3114675" y="1953350"/>
            <a:chExt cx="5991225" cy="3455827"/>
          </a:xfrm>
        </p:grpSpPr>
        <p:sp>
          <p:nvSpPr>
            <p:cNvPr id="17" name="Rechthoek 16"/>
            <p:cNvSpPr/>
            <p:nvPr/>
          </p:nvSpPr>
          <p:spPr>
            <a:xfrm>
              <a:off x="3114675"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16" name="Rechthoek 15"/>
            <p:cNvSpPr/>
            <p:nvPr/>
          </p:nvSpPr>
          <p:spPr>
            <a:xfrm>
              <a:off x="3114675" y="2614785"/>
              <a:ext cx="5991225" cy="2794391"/>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smtClean="0">
                <a:solidFill>
                  <a:srgbClr val="5F6475"/>
                </a:solidFill>
              </a:endParaRPr>
            </a:p>
            <a:p>
              <a:pPr algn="ctr"/>
              <a:endParaRPr lang="nl-NL" dirty="0">
                <a:solidFill>
                  <a:srgbClr val="5F6475"/>
                </a:solidFill>
              </a:endParaRPr>
            </a:p>
            <a:p>
              <a:pPr algn="ctr"/>
              <a:endParaRPr lang="nl-NL" dirty="0" smtClean="0">
                <a:solidFill>
                  <a:srgbClr val="5F6475"/>
                </a:solidFill>
              </a:endParaRPr>
            </a:p>
            <a:p>
              <a:pPr algn="ctr"/>
              <a:r>
                <a:rPr lang="nl-NL" dirty="0" smtClean="0">
                  <a:solidFill>
                    <a:srgbClr val="5F6475"/>
                  </a:solidFill>
                </a:rPr>
                <a:t>.container</a:t>
              </a:r>
              <a:endParaRPr lang="nl-NL" dirty="0">
                <a:solidFill>
                  <a:srgbClr val="5F6475"/>
                </a:solidFill>
              </a:endParaRPr>
            </a:p>
          </p:txBody>
        </p:sp>
        <p:sp>
          <p:nvSpPr>
            <p:cNvPr id="18" name="Rechthoek 17"/>
            <p:cNvSpPr/>
            <p:nvPr/>
          </p:nvSpPr>
          <p:spPr>
            <a:xfrm>
              <a:off x="8953500"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Rechthoek 18"/>
            <p:cNvSpPr/>
            <p:nvPr/>
          </p:nvSpPr>
          <p:spPr>
            <a:xfrm>
              <a:off x="3114675" y="2718997"/>
              <a:ext cx="1694393" cy="986227"/>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.col-*-4</a:t>
              </a:r>
              <a:endParaRPr lang="nl-NL" dirty="0">
                <a:solidFill>
                  <a:srgbClr val="5F6475"/>
                </a:solidFill>
              </a:endParaRPr>
            </a:p>
          </p:txBody>
        </p:sp>
        <p:sp>
          <p:nvSpPr>
            <p:cNvPr id="25" name="Rechthoek 24"/>
            <p:cNvSpPr/>
            <p:nvPr/>
          </p:nvSpPr>
          <p:spPr>
            <a:xfrm>
              <a:off x="3114675" y="2718997"/>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4" name="Rechthoek 23"/>
            <p:cNvSpPr/>
            <p:nvPr/>
          </p:nvSpPr>
          <p:spPr>
            <a:xfrm>
              <a:off x="4647990" y="2715089"/>
              <a:ext cx="161078" cy="984401"/>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7" name="Rechthoek 26"/>
            <p:cNvSpPr/>
            <p:nvPr/>
          </p:nvSpPr>
          <p:spPr>
            <a:xfrm>
              <a:off x="4824575" y="2718997"/>
              <a:ext cx="4281325" cy="981933"/>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col-*-8</a:t>
              </a:r>
              <a:endParaRPr lang="nl-NL" dirty="0">
                <a:solidFill>
                  <a:srgbClr val="5F6475"/>
                </a:solidFill>
              </a:endParaRPr>
            </a:p>
          </p:txBody>
        </p:sp>
        <p:sp>
          <p:nvSpPr>
            <p:cNvPr id="26" name="Rechthoek 25"/>
            <p:cNvSpPr/>
            <p:nvPr/>
          </p:nvSpPr>
          <p:spPr>
            <a:xfrm>
              <a:off x="4824575" y="2718998"/>
              <a:ext cx="152400" cy="981932"/>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8" name="Rechthoek 27"/>
            <p:cNvSpPr/>
            <p:nvPr/>
          </p:nvSpPr>
          <p:spPr>
            <a:xfrm>
              <a:off x="8947518" y="2718998"/>
              <a:ext cx="152400" cy="981932"/>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cxnSp>
          <p:nvCxnSpPr>
            <p:cNvPr id="20" name="Rechte verbindingslijn met pijl 19"/>
            <p:cNvCxnSpPr/>
            <p:nvPr/>
          </p:nvCxnSpPr>
          <p:spPr>
            <a:xfrm flipH="1">
              <a:off x="3190877" y="2311954"/>
              <a:ext cx="263319" cy="893382"/>
            </a:xfrm>
            <a:prstGeom prst="straightConnector1">
              <a:avLst/>
            </a:prstGeom>
            <a:ln w="38100">
              <a:solidFill>
                <a:srgbClr val="7030A0"/>
              </a:solidFill>
              <a:tailEnd type="oval"/>
            </a:ln>
          </p:spPr>
          <p:style>
            <a:lnRef idx="1">
              <a:schemeClr val="accent1"/>
            </a:lnRef>
            <a:fillRef idx="0">
              <a:schemeClr val="accent1"/>
            </a:fillRef>
            <a:effectRef idx="0">
              <a:schemeClr val="accent1"/>
            </a:effectRef>
            <a:fontRef idx="minor">
              <a:schemeClr val="tx1"/>
            </a:fontRef>
          </p:style>
        </p:cxnSp>
        <p:sp>
          <p:nvSpPr>
            <p:cNvPr id="21" name="Tekstvak 20"/>
            <p:cNvSpPr txBox="1"/>
            <p:nvPr/>
          </p:nvSpPr>
          <p:spPr>
            <a:xfrm>
              <a:off x="3267075" y="1953350"/>
              <a:ext cx="3162300" cy="358604"/>
            </a:xfrm>
            <a:prstGeom prst="rect">
              <a:avLst/>
            </a:prstGeom>
          </p:spPr>
          <p:txBody>
            <a:bodyPr vert="horz" wrap="none" lIns="91440" tIns="45720" rIns="91440" bIns="45720" rtlCol="0" anchor="t">
              <a:normAutofit/>
            </a:bodyPr>
            <a:lstStyle/>
            <a:p>
              <a:r>
                <a:rPr lang="nl-NL" sz="1600" dirty="0" smtClean="0">
                  <a:solidFill>
                    <a:srgbClr val="5F6475"/>
                  </a:solidFill>
                </a:rPr>
                <a:t>15 </a:t>
              </a:r>
              <a:r>
                <a:rPr lang="nl-NL" sz="1600" dirty="0" err="1">
                  <a:solidFill>
                    <a:srgbClr val="5F6475"/>
                  </a:solidFill>
                </a:rPr>
                <a:t>px</a:t>
              </a:r>
              <a:r>
                <a:rPr lang="nl-NL" sz="1600" dirty="0">
                  <a:solidFill>
                    <a:srgbClr val="5F6475"/>
                  </a:solidFill>
                </a:rPr>
                <a:t> </a:t>
              </a:r>
              <a:r>
                <a:rPr lang="nl-NL" sz="1600" dirty="0" smtClean="0">
                  <a:solidFill>
                    <a:srgbClr val="5F6475"/>
                  </a:solidFill>
                </a:rPr>
                <a:t>padding op kolommen</a:t>
              </a:r>
              <a:endParaRPr lang="nl-NL" sz="1600" dirty="0">
                <a:solidFill>
                  <a:srgbClr val="5F6475"/>
                </a:solidFill>
              </a:endParaRPr>
            </a:p>
          </p:txBody>
        </p:sp>
        <p:sp>
          <p:nvSpPr>
            <p:cNvPr id="29" name="Tekstvak 28"/>
            <p:cNvSpPr txBox="1"/>
            <p:nvPr/>
          </p:nvSpPr>
          <p:spPr>
            <a:xfrm>
              <a:off x="4924426" y="2273510"/>
              <a:ext cx="3162300" cy="542600"/>
            </a:xfrm>
            <a:prstGeom prst="rect">
              <a:avLst/>
            </a:prstGeom>
          </p:spPr>
          <p:txBody>
            <a:bodyPr vert="horz" wrap="none" lIns="91440" tIns="45720" rIns="91440" bIns="45720" rtlCol="0" anchor="t">
              <a:normAutofit/>
            </a:bodyPr>
            <a:lstStyle/>
            <a:p>
              <a:r>
                <a:rPr lang="nl-NL" sz="1600" dirty="0" smtClean="0">
                  <a:solidFill>
                    <a:srgbClr val="5F6475"/>
                  </a:solidFill>
                </a:rPr>
                <a:t>30 </a:t>
              </a:r>
              <a:r>
                <a:rPr lang="nl-NL" sz="1600" dirty="0" err="1" smtClean="0">
                  <a:solidFill>
                    <a:srgbClr val="5F6475"/>
                  </a:solidFill>
                </a:rPr>
                <a:t>px</a:t>
              </a:r>
              <a:r>
                <a:rPr lang="nl-NL" sz="1600" dirty="0" smtClean="0">
                  <a:solidFill>
                    <a:srgbClr val="5F6475"/>
                  </a:solidFill>
                </a:rPr>
                <a:t> ruimte door de padding tussen columns</a:t>
              </a:r>
              <a:endParaRPr lang="nl-NL" sz="1600" b="0" dirty="0" smtClean="0">
                <a:solidFill>
                  <a:srgbClr val="5F6475"/>
                </a:solidFill>
                <a:latin typeface="Monaco" panose="020B0509030404040204" pitchFamily="49" charset="0"/>
              </a:endParaRPr>
            </a:p>
          </p:txBody>
        </p:sp>
        <p:cxnSp>
          <p:nvCxnSpPr>
            <p:cNvPr id="30" name="Rechte verbindingslijn met pijl 29"/>
            <p:cNvCxnSpPr/>
            <p:nvPr/>
          </p:nvCxnSpPr>
          <p:spPr>
            <a:xfrm flipH="1">
              <a:off x="4828753" y="2648830"/>
              <a:ext cx="396748" cy="788548"/>
            </a:xfrm>
            <a:prstGeom prst="straightConnector1">
              <a:avLst/>
            </a:prstGeom>
            <a:ln w="38100">
              <a:solidFill>
                <a:srgbClr val="7030A0"/>
              </a:solidFil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000528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COLUMNS</a:t>
            </a:r>
            <a:endParaRPr lang="nl-NL" dirty="0"/>
          </a:p>
        </p:txBody>
      </p:sp>
      <p:sp>
        <p:nvSpPr>
          <p:cNvPr id="5" name="Tijdelijke aanduiding voor inhoud 4"/>
          <p:cNvSpPr>
            <a:spLocks noGrp="1"/>
          </p:cNvSpPr>
          <p:nvPr>
            <p:ph idx="1"/>
          </p:nvPr>
        </p:nvSpPr>
        <p:spPr/>
        <p:txBody>
          <a:bodyPr/>
          <a:lstStyle/>
          <a:p>
            <a:r>
              <a:rPr lang="nl-NL" dirty="0" smtClean="0"/>
              <a:t>15px padding</a:t>
            </a:r>
          </a:p>
          <a:p>
            <a:r>
              <a:rPr lang="nl-NL" dirty="0" smtClean="0"/>
              <a:t>Aantallen</a:t>
            </a:r>
          </a:p>
          <a:p>
            <a:r>
              <a:rPr lang="nl-NL" dirty="0" smtClean="0"/>
              <a:t>Verdeling</a:t>
            </a:r>
          </a:p>
          <a:p>
            <a:r>
              <a:rPr lang="nl-NL" dirty="0" smtClean="0"/>
              <a:t>12 kolommen</a:t>
            </a:r>
          </a:p>
          <a:p>
            <a:pPr marL="457200" indent="-457200">
              <a:buFont typeface="Arial" panose="020B0604020202020204" pitchFamily="34" charset="0"/>
              <a:buChar char="•"/>
            </a:pPr>
            <a:endParaRPr lang="nl-NL" dirty="0"/>
          </a:p>
        </p:txBody>
      </p:sp>
    </p:spTree>
    <p:extLst>
      <p:ext uri="{BB962C8B-B14F-4D97-AF65-F5344CB8AC3E}">
        <p14:creationId xmlns:p14="http://schemas.microsoft.com/office/powerpoint/2010/main" val="1557710672"/>
      </p:ext>
    </p:extLst>
  </p:cSld>
  <p:clrMapOvr>
    <a:masterClrMapping/>
  </p:clrMapOvr>
  <p:transition spd="slow">
    <p:push/>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smtClean="0"/>
              <a:t>NESTED ROWS &amp; COLUMNS</a:t>
            </a:r>
            <a:endParaRPr lang="nl-NL" dirty="0"/>
          </a:p>
        </p:txBody>
      </p:sp>
      <p:sp>
        <p:nvSpPr>
          <p:cNvPr id="8" name="Tijdelijke aanduiding voor tekst 7"/>
          <p:cNvSpPr>
            <a:spLocks noGrp="1"/>
          </p:cNvSpPr>
          <p:nvPr>
            <p:ph type="body" sz="quarter" idx="10"/>
          </p:nvPr>
        </p:nvSpPr>
        <p:spPr/>
        <p:txBody>
          <a:bodyPr>
            <a:noAutofit/>
          </a:bodyPr>
          <a:lstStyle/>
          <a:p>
            <a:r>
              <a:rPr lang="nl-NL" sz="2000" dirty="0" smtClean="0">
                <a:solidFill>
                  <a:schemeClr val="tx1">
                    <a:lumMod val="65000"/>
                    <a:lumOff val="35000"/>
                  </a:schemeClr>
                </a:solidFill>
              </a:rPr>
              <a:t>&lt;div class="container"&gt;</a:t>
            </a:r>
          </a:p>
          <a:p>
            <a:r>
              <a:rPr lang="nl-NL" sz="2000" dirty="0" smtClean="0">
                <a:solidFill>
                  <a:srgbClr val="F8F8F2"/>
                </a:solidFill>
              </a:rPr>
              <a:t>    </a:t>
            </a:r>
            <a:r>
              <a:rPr lang="nl-NL" sz="2000" dirty="0" smtClean="0">
                <a:solidFill>
                  <a:srgbClr val="F92672"/>
                </a:solidFill>
              </a:rPr>
              <a:t>&lt;div</a:t>
            </a:r>
            <a:r>
              <a:rPr lang="nl-NL" sz="2000" dirty="0" smtClean="0">
                <a:solidFill>
                  <a:srgbClr val="F8F8F2"/>
                </a:solidFill>
              </a:rPr>
              <a:t> </a:t>
            </a:r>
            <a:r>
              <a:rPr lang="nl-NL" sz="2000" dirty="0" smtClean="0">
                <a:solidFill>
                  <a:srgbClr val="A6E22E"/>
                </a:solidFill>
              </a:rPr>
              <a:t>class=</a:t>
            </a:r>
            <a:r>
              <a:rPr lang="nl-NL" sz="2000" dirty="0" smtClean="0">
                <a:solidFill>
                  <a:srgbClr val="E6DB74"/>
                </a:solidFill>
              </a:rPr>
              <a:t>"</a:t>
            </a:r>
            <a:r>
              <a:rPr lang="nl-NL" sz="2000" dirty="0" err="1" smtClean="0">
                <a:solidFill>
                  <a:srgbClr val="E6DB74"/>
                </a:solidFill>
              </a:rPr>
              <a:t>row</a:t>
            </a:r>
            <a:r>
              <a:rPr lang="nl-NL" sz="2000" dirty="0" smtClean="0">
                <a:solidFill>
                  <a:srgbClr val="E6DB74"/>
                </a:solidFill>
              </a:rPr>
              <a:t>"</a:t>
            </a:r>
            <a:r>
              <a:rPr lang="nl-NL" sz="2000" dirty="0" smtClean="0">
                <a:solidFill>
                  <a:srgbClr val="F92672"/>
                </a:solidFill>
              </a:rPr>
              <a:t>&gt;</a:t>
            </a:r>
          </a:p>
          <a:p>
            <a:r>
              <a:rPr lang="nl-NL" sz="2000" dirty="0" smtClean="0">
                <a:solidFill>
                  <a:srgbClr val="F8F8F2"/>
                </a:solidFill>
              </a:rPr>
              <a:t>        </a:t>
            </a:r>
            <a:r>
              <a:rPr lang="nl-NL" sz="2000" dirty="0" smtClean="0">
                <a:solidFill>
                  <a:srgbClr val="F92672"/>
                </a:solidFill>
              </a:rPr>
              <a:t>&lt;div</a:t>
            </a:r>
            <a:r>
              <a:rPr lang="nl-NL" sz="2000" dirty="0" smtClean="0">
                <a:solidFill>
                  <a:srgbClr val="F8F8F2"/>
                </a:solidFill>
              </a:rPr>
              <a:t> </a:t>
            </a:r>
            <a:r>
              <a:rPr lang="nl-NL" sz="2000" dirty="0" smtClean="0">
                <a:solidFill>
                  <a:srgbClr val="A6E22E"/>
                </a:solidFill>
              </a:rPr>
              <a:t>class=</a:t>
            </a:r>
            <a:r>
              <a:rPr lang="nl-NL" sz="2000" dirty="0" smtClean="0">
                <a:solidFill>
                  <a:srgbClr val="E6DB74"/>
                </a:solidFill>
              </a:rPr>
              <a:t>"</a:t>
            </a:r>
            <a:r>
              <a:rPr lang="nl-NL" sz="2000" dirty="0" smtClean="0">
                <a:solidFill>
                  <a:srgbClr val="E6DB74"/>
                </a:solidFill>
              </a:rPr>
              <a:t>col-xs-4</a:t>
            </a:r>
            <a:r>
              <a:rPr lang="nl-NL" sz="2000" dirty="0" smtClean="0">
                <a:solidFill>
                  <a:srgbClr val="E6DB74"/>
                </a:solidFill>
              </a:rPr>
              <a:t>"</a:t>
            </a:r>
            <a:r>
              <a:rPr lang="nl-NL" sz="2000" dirty="0" smtClean="0">
                <a:solidFill>
                  <a:srgbClr val="F92672"/>
                </a:solidFill>
              </a:rPr>
              <a:t>&gt;</a:t>
            </a:r>
            <a:r>
              <a:rPr lang="nl-NL" sz="2000" dirty="0" smtClean="0">
                <a:solidFill>
                  <a:srgbClr val="F8F8F2"/>
                </a:solidFill>
              </a:rPr>
              <a:t>...</a:t>
            </a:r>
            <a:r>
              <a:rPr lang="nl-NL" sz="2000" dirty="0" smtClean="0">
                <a:solidFill>
                  <a:srgbClr val="F92672"/>
                </a:solidFill>
              </a:rPr>
              <a:t>&lt;/div&gt;</a:t>
            </a:r>
            <a:endParaRPr lang="nl-NL" sz="2000" dirty="0" smtClean="0">
              <a:solidFill>
                <a:srgbClr val="F8F8F2"/>
              </a:solidFill>
            </a:endParaRPr>
          </a:p>
          <a:p>
            <a:r>
              <a:rPr lang="nl-NL" sz="2000" dirty="0" smtClean="0">
                <a:solidFill>
                  <a:srgbClr val="F8F8F2"/>
                </a:solidFill>
              </a:rPr>
              <a:t>        </a:t>
            </a:r>
            <a:r>
              <a:rPr lang="nl-NL" sz="2000" dirty="0" smtClean="0">
                <a:solidFill>
                  <a:srgbClr val="F92672"/>
                </a:solidFill>
              </a:rPr>
              <a:t>&lt;div</a:t>
            </a:r>
            <a:r>
              <a:rPr lang="nl-NL" sz="2000" dirty="0" smtClean="0">
                <a:solidFill>
                  <a:srgbClr val="F8F8F2"/>
                </a:solidFill>
              </a:rPr>
              <a:t> </a:t>
            </a:r>
            <a:r>
              <a:rPr lang="nl-NL" sz="2000" dirty="0" smtClean="0">
                <a:solidFill>
                  <a:srgbClr val="A6E22E"/>
                </a:solidFill>
              </a:rPr>
              <a:t>class=</a:t>
            </a:r>
            <a:r>
              <a:rPr lang="nl-NL" sz="2000" dirty="0" smtClean="0">
                <a:solidFill>
                  <a:srgbClr val="E6DB74"/>
                </a:solidFill>
              </a:rPr>
              <a:t>"</a:t>
            </a:r>
            <a:r>
              <a:rPr lang="nl-NL" sz="2000" dirty="0" smtClean="0">
                <a:solidFill>
                  <a:srgbClr val="E6DB74"/>
                </a:solidFill>
              </a:rPr>
              <a:t>col-xs-8</a:t>
            </a:r>
            <a:r>
              <a:rPr lang="nl-NL" sz="2000" dirty="0" smtClean="0">
                <a:solidFill>
                  <a:srgbClr val="E6DB74"/>
                </a:solidFill>
              </a:rPr>
              <a:t>"</a:t>
            </a:r>
            <a:r>
              <a:rPr lang="nl-NL" sz="2000" dirty="0" smtClean="0">
                <a:solidFill>
                  <a:srgbClr val="F92672"/>
                </a:solidFill>
              </a:rPr>
              <a:t>&gt;</a:t>
            </a:r>
            <a:endParaRPr lang="nl-NL" sz="2000" dirty="0" smtClean="0">
              <a:solidFill>
                <a:srgbClr val="F8F8F2"/>
              </a:solidFill>
            </a:endParaRPr>
          </a:p>
          <a:p>
            <a:r>
              <a:rPr lang="nl-NL" sz="2000" dirty="0" smtClean="0">
                <a:solidFill>
                  <a:srgbClr val="F8F8F2"/>
                </a:solidFill>
              </a:rPr>
              <a:t>            </a:t>
            </a:r>
            <a:r>
              <a:rPr lang="nl-NL" sz="2000" dirty="0" smtClean="0">
                <a:solidFill>
                  <a:srgbClr val="F92672"/>
                </a:solidFill>
              </a:rPr>
              <a:t>&lt;div</a:t>
            </a:r>
            <a:r>
              <a:rPr lang="nl-NL" sz="2000" dirty="0" smtClean="0">
                <a:solidFill>
                  <a:srgbClr val="F8F8F2"/>
                </a:solidFill>
              </a:rPr>
              <a:t> </a:t>
            </a:r>
            <a:r>
              <a:rPr lang="nl-NL" sz="2000" dirty="0" smtClean="0">
                <a:solidFill>
                  <a:srgbClr val="A6E22E"/>
                </a:solidFill>
              </a:rPr>
              <a:t>class=</a:t>
            </a:r>
            <a:r>
              <a:rPr lang="nl-NL" sz="2000" dirty="0" smtClean="0">
                <a:solidFill>
                  <a:srgbClr val="E6DB74"/>
                </a:solidFill>
              </a:rPr>
              <a:t>"</a:t>
            </a:r>
            <a:r>
              <a:rPr lang="nl-NL" sz="2000" dirty="0" err="1" smtClean="0">
                <a:solidFill>
                  <a:srgbClr val="E6DB74"/>
                </a:solidFill>
              </a:rPr>
              <a:t>row</a:t>
            </a:r>
            <a:r>
              <a:rPr lang="nl-NL" sz="2000" dirty="0" smtClean="0">
                <a:solidFill>
                  <a:srgbClr val="E6DB74"/>
                </a:solidFill>
              </a:rPr>
              <a:t>"</a:t>
            </a:r>
            <a:r>
              <a:rPr lang="nl-NL" sz="2000" dirty="0" smtClean="0">
                <a:solidFill>
                  <a:srgbClr val="F92672"/>
                </a:solidFill>
              </a:rPr>
              <a:t>&gt;</a:t>
            </a:r>
            <a:endParaRPr lang="nl-NL" sz="2000" dirty="0" smtClean="0">
              <a:solidFill>
                <a:srgbClr val="F8F8F2"/>
              </a:solidFill>
            </a:endParaRPr>
          </a:p>
          <a:p>
            <a:r>
              <a:rPr lang="nl-NL" sz="2000" dirty="0" smtClean="0">
                <a:solidFill>
                  <a:srgbClr val="F8F8F2"/>
                </a:solidFill>
              </a:rPr>
              <a:t>                </a:t>
            </a:r>
            <a:r>
              <a:rPr lang="nl-NL" sz="2000" dirty="0" smtClean="0">
                <a:solidFill>
                  <a:srgbClr val="F92672"/>
                </a:solidFill>
              </a:rPr>
              <a:t>&lt;div</a:t>
            </a:r>
            <a:r>
              <a:rPr lang="nl-NL" sz="2000" dirty="0" smtClean="0">
                <a:solidFill>
                  <a:srgbClr val="F8F8F2"/>
                </a:solidFill>
              </a:rPr>
              <a:t> </a:t>
            </a:r>
            <a:r>
              <a:rPr lang="nl-NL" sz="2000" dirty="0" smtClean="0">
                <a:solidFill>
                  <a:srgbClr val="A6E22E"/>
                </a:solidFill>
              </a:rPr>
              <a:t>class=</a:t>
            </a:r>
            <a:r>
              <a:rPr lang="nl-NL" sz="2000" dirty="0" smtClean="0">
                <a:solidFill>
                  <a:srgbClr val="E6DB74"/>
                </a:solidFill>
              </a:rPr>
              <a:t>"</a:t>
            </a:r>
            <a:r>
              <a:rPr lang="nl-NL" sz="2000" dirty="0" smtClean="0">
                <a:solidFill>
                  <a:srgbClr val="E6DB74"/>
                </a:solidFill>
              </a:rPr>
              <a:t>col-xs-12</a:t>
            </a:r>
            <a:r>
              <a:rPr lang="nl-NL" sz="2000" dirty="0" smtClean="0">
                <a:solidFill>
                  <a:srgbClr val="E6DB74"/>
                </a:solidFill>
              </a:rPr>
              <a:t>"</a:t>
            </a:r>
            <a:r>
              <a:rPr lang="nl-NL" sz="2000" dirty="0" smtClean="0">
                <a:solidFill>
                  <a:srgbClr val="F92672"/>
                </a:solidFill>
              </a:rPr>
              <a:t>&gt;</a:t>
            </a:r>
            <a:r>
              <a:rPr lang="nl-NL" sz="2000" dirty="0" smtClean="0">
                <a:solidFill>
                  <a:srgbClr val="F8F8F2"/>
                </a:solidFill>
              </a:rPr>
              <a:t>...</a:t>
            </a:r>
            <a:r>
              <a:rPr lang="nl-NL" sz="2000" dirty="0" smtClean="0">
                <a:solidFill>
                  <a:srgbClr val="F92672"/>
                </a:solidFill>
              </a:rPr>
              <a:t>&lt;/div&gt;</a:t>
            </a:r>
          </a:p>
          <a:p>
            <a:r>
              <a:rPr lang="nl-NL" sz="2000" dirty="0" smtClean="0">
                <a:solidFill>
                  <a:srgbClr val="F8F8F2"/>
                </a:solidFill>
              </a:rPr>
              <a:t>            </a:t>
            </a:r>
            <a:r>
              <a:rPr lang="nl-NL" sz="2000" dirty="0" smtClean="0">
                <a:solidFill>
                  <a:srgbClr val="F92672"/>
                </a:solidFill>
              </a:rPr>
              <a:t>&lt;/div&gt;</a:t>
            </a:r>
            <a:endParaRPr lang="nl-NL" sz="2000" dirty="0" smtClean="0">
              <a:solidFill>
                <a:srgbClr val="F8F8F2"/>
              </a:solidFill>
            </a:endParaRPr>
          </a:p>
          <a:p>
            <a:r>
              <a:rPr lang="nl-NL" sz="2000" dirty="0" smtClean="0">
                <a:solidFill>
                  <a:srgbClr val="F8F8F2"/>
                </a:solidFill>
              </a:rPr>
              <a:t>            </a:t>
            </a:r>
            <a:r>
              <a:rPr lang="nl-NL" sz="2000" dirty="0" smtClean="0">
                <a:solidFill>
                  <a:srgbClr val="F92672"/>
                </a:solidFill>
              </a:rPr>
              <a:t>&lt;div</a:t>
            </a:r>
            <a:r>
              <a:rPr lang="nl-NL" sz="2000" dirty="0" smtClean="0">
                <a:solidFill>
                  <a:srgbClr val="F8F8F2"/>
                </a:solidFill>
              </a:rPr>
              <a:t> </a:t>
            </a:r>
            <a:r>
              <a:rPr lang="nl-NL" sz="2000" dirty="0" smtClean="0">
                <a:solidFill>
                  <a:srgbClr val="A6E22E"/>
                </a:solidFill>
              </a:rPr>
              <a:t>class=</a:t>
            </a:r>
            <a:r>
              <a:rPr lang="nl-NL" sz="2000" dirty="0" smtClean="0">
                <a:solidFill>
                  <a:srgbClr val="E6DB74"/>
                </a:solidFill>
              </a:rPr>
              <a:t>"</a:t>
            </a:r>
            <a:r>
              <a:rPr lang="nl-NL" sz="2000" dirty="0" err="1" smtClean="0">
                <a:solidFill>
                  <a:srgbClr val="E6DB74"/>
                </a:solidFill>
              </a:rPr>
              <a:t>row</a:t>
            </a:r>
            <a:r>
              <a:rPr lang="nl-NL" sz="2000" dirty="0" smtClean="0">
                <a:solidFill>
                  <a:srgbClr val="E6DB74"/>
                </a:solidFill>
              </a:rPr>
              <a:t>"</a:t>
            </a:r>
            <a:r>
              <a:rPr lang="nl-NL" sz="2000" dirty="0" smtClean="0">
                <a:solidFill>
                  <a:srgbClr val="F92672"/>
                </a:solidFill>
              </a:rPr>
              <a:t>&gt;</a:t>
            </a:r>
            <a:endParaRPr lang="nl-NL" sz="2000" dirty="0" smtClean="0">
              <a:solidFill>
                <a:srgbClr val="F8F8F2"/>
              </a:solidFill>
            </a:endParaRPr>
          </a:p>
          <a:p>
            <a:r>
              <a:rPr lang="nl-NL" sz="2000" dirty="0" smtClean="0">
                <a:solidFill>
                  <a:srgbClr val="F8F8F2"/>
                </a:solidFill>
              </a:rPr>
              <a:t>                </a:t>
            </a:r>
            <a:r>
              <a:rPr lang="nl-NL" sz="2000" dirty="0" smtClean="0">
                <a:solidFill>
                  <a:srgbClr val="F92672"/>
                </a:solidFill>
              </a:rPr>
              <a:t>&lt;div</a:t>
            </a:r>
            <a:r>
              <a:rPr lang="nl-NL" sz="2000" dirty="0" smtClean="0">
                <a:solidFill>
                  <a:srgbClr val="F8F8F2"/>
                </a:solidFill>
              </a:rPr>
              <a:t> </a:t>
            </a:r>
            <a:r>
              <a:rPr lang="nl-NL" sz="2000" dirty="0" smtClean="0">
                <a:solidFill>
                  <a:srgbClr val="A6E22E"/>
                </a:solidFill>
              </a:rPr>
              <a:t>class=</a:t>
            </a:r>
            <a:r>
              <a:rPr lang="nl-NL" sz="2000" dirty="0" smtClean="0">
                <a:solidFill>
                  <a:srgbClr val="E6DB74"/>
                </a:solidFill>
              </a:rPr>
              <a:t>"</a:t>
            </a:r>
            <a:r>
              <a:rPr lang="nl-NL" sz="2000" dirty="0" smtClean="0">
                <a:solidFill>
                  <a:srgbClr val="E6DB74"/>
                </a:solidFill>
              </a:rPr>
              <a:t>col-xs-12</a:t>
            </a:r>
            <a:r>
              <a:rPr lang="nl-NL" sz="2000" dirty="0" smtClean="0">
                <a:solidFill>
                  <a:srgbClr val="E6DB74"/>
                </a:solidFill>
              </a:rPr>
              <a:t>"</a:t>
            </a:r>
            <a:r>
              <a:rPr lang="nl-NL" sz="2000" dirty="0" smtClean="0">
                <a:solidFill>
                  <a:srgbClr val="F92672"/>
                </a:solidFill>
              </a:rPr>
              <a:t>&gt;</a:t>
            </a:r>
            <a:r>
              <a:rPr lang="nl-NL" sz="2000" dirty="0" smtClean="0">
                <a:solidFill>
                  <a:srgbClr val="F8F8F2"/>
                </a:solidFill>
              </a:rPr>
              <a:t>...</a:t>
            </a:r>
            <a:r>
              <a:rPr lang="nl-NL" sz="2000" dirty="0" smtClean="0">
                <a:solidFill>
                  <a:srgbClr val="F92672"/>
                </a:solidFill>
              </a:rPr>
              <a:t>&lt;/div&gt;</a:t>
            </a:r>
          </a:p>
          <a:p>
            <a:r>
              <a:rPr lang="nl-NL" sz="2000" dirty="0" smtClean="0">
                <a:solidFill>
                  <a:srgbClr val="F8F8F2"/>
                </a:solidFill>
              </a:rPr>
              <a:t>            </a:t>
            </a:r>
            <a:r>
              <a:rPr lang="nl-NL" sz="2000" dirty="0" smtClean="0">
                <a:solidFill>
                  <a:srgbClr val="F92672"/>
                </a:solidFill>
              </a:rPr>
              <a:t>&lt;/div&gt;</a:t>
            </a:r>
            <a:endParaRPr lang="nl-NL" sz="2000" dirty="0" smtClean="0">
              <a:solidFill>
                <a:srgbClr val="F8F8F2"/>
              </a:solidFill>
            </a:endParaRPr>
          </a:p>
          <a:p>
            <a:r>
              <a:rPr lang="nl-NL" sz="2000" dirty="0" smtClean="0">
                <a:solidFill>
                  <a:srgbClr val="F8F8F2"/>
                </a:solidFill>
              </a:rPr>
              <a:t>        </a:t>
            </a:r>
            <a:r>
              <a:rPr lang="nl-NL" sz="2000" dirty="0" smtClean="0">
                <a:solidFill>
                  <a:srgbClr val="F92672"/>
                </a:solidFill>
              </a:rPr>
              <a:t>&lt;/div&gt;</a:t>
            </a:r>
            <a:endParaRPr lang="nl-NL" sz="2000" dirty="0" smtClean="0">
              <a:solidFill>
                <a:srgbClr val="F8F8F2"/>
              </a:solidFill>
            </a:endParaRPr>
          </a:p>
          <a:p>
            <a:r>
              <a:rPr lang="nl-NL" sz="2000" dirty="0" smtClean="0">
                <a:solidFill>
                  <a:srgbClr val="F8F8F2"/>
                </a:solidFill>
              </a:rPr>
              <a:t>    </a:t>
            </a:r>
            <a:r>
              <a:rPr lang="nl-NL" sz="2000" dirty="0" smtClean="0">
                <a:solidFill>
                  <a:srgbClr val="F92672"/>
                </a:solidFill>
              </a:rPr>
              <a:t>&lt;/div&gt;</a:t>
            </a:r>
            <a:endParaRPr lang="nl-NL" sz="2000" dirty="0" smtClean="0">
              <a:solidFill>
                <a:schemeClr val="tx1">
                  <a:lumMod val="65000"/>
                  <a:lumOff val="35000"/>
                </a:schemeClr>
              </a:solidFill>
            </a:endParaRPr>
          </a:p>
          <a:p>
            <a:r>
              <a:rPr lang="nl-NL" sz="2000" dirty="0" smtClean="0">
                <a:solidFill>
                  <a:schemeClr val="tx1">
                    <a:lumMod val="65000"/>
                    <a:lumOff val="35000"/>
                  </a:schemeClr>
                </a:solidFill>
              </a:rPr>
              <a:t>&lt;/div&gt;</a:t>
            </a:r>
            <a:endParaRPr lang="nl-NL" sz="2000" dirty="0">
              <a:solidFill>
                <a:schemeClr val="tx1">
                  <a:lumMod val="65000"/>
                  <a:lumOff val="35000"/>
                </a:schemeClr>
              </a:solidFill>
            </a:endParaRPr>
          </a:p>
        </p:txBody>
      </p:sp>
    </p:spTree>
    <p:extLst>
      <p:ext uri="{BB962C8B-B14F-4D97-AF65-F5344CB8AC3E}">
        <p14:creationId xmlns:p14="http://schemas.microsoft.com/office/powerpoint/2010/main" val="2711948545"/>
      </p:ext>
    </p:extLst>
  </p:cSld>
  <p:clrMapOvr>
    <a:masterClrMapping/>
  </p:clrMapOvr>
  <p:transition spd="slow">
    <p:push/>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a:t>NESTED ROWS &amp; COLUMNS</a:t>
            </a:r>
          </a:p>
        </p:txBody>
      </p:sp>
      <p:sp>
        <p:nvSpPr>
          <p:cNvPr id="20" name="Rechthoek 19"/>
          <p:cNvSpPr/>
          <p:nvPr/>
        </p:nvSpPr>
        <p:spPr>
          <a:xfrm>
            <a:off x="2924175" y="1978819"/>
            <a:ext cx="6346031" cy="396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nvGrpSpPr>
          <p:cNvPr id="2" name="Groep 1"/>
          <p:cNvGrpSpPr/>
          <p:nvPr/>
        </p:nvGrpSpPr>
        <p:grpSpPr>
          <a:xfrm>
            <a:off x="3114675" y="2614785"/>
            <a:ext cx="5994797" cy="2794392"/>
            <a:chOff x="3114675" y="2614785"/>
            <a:chExt cx="5994797" cy="2794392"/>
          </a:xfrm>
        </p:grpSpPr>
        <p:sp>
          <p:nvSpPr>
            <p:cNvPr id="31" name="Rechthoek 30"/>
            <p:cNvSpPr/>
            <p:nvPr/>
          </p:nvSpPr>
          <p:spPr>
            <a:xfrm>
              <a:off x="3114675"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32" name="Rechthoek 31"/>
            <p:cNvSpPr/>
            <p:nvPr/>
          </p:nvSpPr>
          <p:spPr>
            <a:xfrm>
              <a:off x="3114675" y="2614785"/>
              <a:ext cx="5991225" cy="2794391"/>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smtClean="0">
                <a:solidFill>
                  <a:srgbClr val="5F6475"/>
                </a:solidFill>
              </a:endParaRPr>
            </a:p>
            <a:p>
              <a:pPr algn="ctr"/>
              <a:endParaRPr lang="nl-NL" dirty="0">
                <a:solidFill>
                  <a:srgbClr val="5F6475"/>
                </a:solidFill>
              </a:endParaRPr>
            </a:p>
          </p:txBody>
        </p:sp>
        <p:sp>
          <p:nvSpPr>
            <p:cNvPr id="33" name="Rechthoek 32"/>
            <p:cNvSpPr/>
            <p:nvPr/>
          </p:nvSpPr>
          <p:spPr>
            <a:xfrm>
              <a:off x="8953500"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4" name="Rechthoek 33"/>
            <p:cNvSpPr/>
            <p:nvPr/>
          </p:nvSpPr>
          <p:spPr>
            <a:xfrm>
              <a:off x="3114675" y="2718997"/>
              <a:ext cx="1694393" cy="986227"/>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solidFill>
                  <a:srgbClr val="5F6475"/>
                </a:solidFill>
              </a:endParaRPr>
            </a:p>
          </p:txBody>
        </p:sp>
        <p:sp>
          <p:nvSpPr>
            <p:cNvPr id="35" name="Rechthoek 34"/>
            <p:cNvSpPr/>
            <p:nvPr/>
          </p:nvSpPr>
          <p:spPr>
            <a:xfrm>
              <a:off x="3114675" y="2718997"/>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36" name="Rechthoek 35"/>
            <p:cNvSpPr/>
            <p:nvPr/>
          </p:nvSpPr>
          <p:spPr>
            <a:xfrm>
              <a:off x="4647990" y="2715089"/>
              <a:ext cx="161078" cy="984401"/>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37" name="Rechthoek 36"/>
            <p:cNvSpPr/>
            <p:nvPr/>
          </p:nvSpPr>
          <p:spPr>
            <a:xfrm>
              <a:off x="4824575" y="2718997"/>
              <a:ext cx="4281325" cy="981933"/>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solidFill>
                  <a:srgbClr val="5F6475"/>
                </a:solidFill>
              </a:endParaRPr>
            </a:p>
          </p:txBody>
        </p:sp>
        <p:sp>
          <p:nvSpPr>
            <p:cNvPr id="38" name="Rechthoek 37"/>
            <p:cNvSpPr/>
            <p:nvPr/>
          </p:nvSpPr>
          <p:spPr>
            <a:xfrm>
              <a:off x="4824575" y="2718998"/>
              <a:ext cx="152400" cy="981932"/>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39" name="Rechthoek 38"/>
            <p:cNvSpPr/>
            <p:nvPr/>
          </p:nvSpPr>
          <p:spPr>
            <a:xfrm>
              <a:off x="8947518" y="2718998"/>
              <a:ext cx="152400" cy="981932"/>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42" name="Tekstvak 41"/>
            <p:cNvSpPr txBox="1"/>
            <p:nvPr/>
          </p:nvSpPr>
          <p:spPr>
            <a:xfrm>
              <a:off x="3726738" y="4011795"/>
              <a:ext cx="3162300" cy="542600"/>
            </a:xfrm>
            <a:prstGeom prst="rect">
              <a:avLst/>
            </a:prstGeom>
          </p:spPr>
          <p:txBody>
            <a:bodyPr vert="horz" wrap="none" lIns="91440" tIns="45720" rIns="91440" bIns="45720" rtlCol="0" anchor="t">
              <a:normAutofit lnSpcReduction="10000"/>
            </a:bodyPr>
            <a:lstStyle/>
            <a:p>
              <a:r>
                <a:rPr lang="nl-NL" sz="1600" dirty="0" smtClean="0">
                  <a:solidFill>
                    <a:srgbClr val="5F6475"/>
                  </a:solidFill>
                  <a:latin typeface="+mj-lt"/>
                </a:rPr>
                <a:t>.</a:t>
              </a:r>
              <a:r>
                <a:rPr lang="nl-NL" sz="1600" dirty="0" err="1" smtClean="0">
                  <a:solidFill>
                    <a:srgbClr val="5F6475"/>
                  </a:solidFill>
                  <a:latin typeface="+mj-lt"/>
                </a:rPr>
                <a:t>rows</a:t>
              </a:r>
              <a:r>
                <a:rPr lang="nl-NL" sz="1600" dirty="0" smtClean="0">
                  <a:solidFill>
                    <a:srgbClr val="5F6475"/>
                  </a:solidFill>
                  <a:latin typeface="+mj-lt"/>
                </a:rPr>
                <a:t> passen in columns.</a:t>
              </a:r>
            </a:p>
            <a:p>
              <a:r>
                <a:rPr lang="nl-NL" sz="1600" dirty="0" smtClean="0">
                  <a:solidFill>
                    <a:srgbClr val="5F6475"/>
                  </a:solidFill>
                  <a:latin typeface="+mj-lt"/>
                </a:rPr>
                <a:t>De negatieve marge overlapt d</a:t>
              </a:r>
              <a:r>
                <a:rPr lang="nl-NL" sz="1600" b="0" dirty="0" smtClean="0">
                  <a:solidFill>
                    <a:srgbClr val="5F6475"/>
                  </a:solidFill>
                  <a:latin typeface="+mj-lt"/>
                </a:rPr>
                <a:t>e padding van de columns</a:t>
              </a:r>
            </a:p>
          </p:txBody>
        </p:sp>
        <p:sp>
          <p:nvSpPr>
            <p:cNvPr id="44" name="Rechthoek 43"/>
            <p:cNvSpPr/>
            <p:nvPr/>
          </p:nvSpPr>
          <p:spPr>
            <a:xfrm>
              <a:off x="4815021" y="2718996"/>
              <a:ext cx="161954" cy="486340"/>
            </a:xfrm>
            <a:prstGeom prst="rect">
              <a:avLst/>
            </a:prstGeom>
            <a:solidFill>
              <a:srgbClr val="00B0F0">
                <a:alpha val="50000"/>
              </a:srgbClr>
            </a:solidFill>
            <a:ln w="38100">
              <a:solidFill>
                <a:srgbClr val="00B0F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45" name="Rechthoek 44"/>
            <p:cNvSpPr/>
            <p:nvPr/>
          </p:nvSpPr>
          <p:spPr>
            <a:xfrm>
              <a:off x="4828118" y="3213150"/>
              <a:ext cx="161954" cy="486340"/>
            </a:xfrm>
            <a:prstGeom prst="rect">
              <a:avLst/>
            </a:prstGeom>
            <a:solidFill>
              <a:srgbClr val="00B0F0">
                <a:alpha val="50000"/>
              </a:srgbClr>
            </a:solidFill>
            <a:ln w="38100">
              <a:solidFill>
                <a:srgbClr val="00B0F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46" name="Rechthoek 45"/>
            <p:cNvSpPr/>
            <p:nvPr/>
          </p:nvSpPr>
          <p:spPr>
            <a:xfrm>
              <a:off x="8947518" y="2718996"/>
              <a:ext cx="161954" cy="486340"/>
            </a:xfrm>
            <a:prstGeom prst="rect">
              <a:avLst/>
            </a:prstGeom>
            <a:solidFill>
              <a:srgbClr val="00B0F0">
                <a:alpha val="50000"/>
              </a:srgbClr>
            </a:solidFill>
            <a:ln w="38100">
              <a:solidFill>
                <a:srgbClr val="00B0F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47" name="Rechthoek 46"/>
            <p:cNvSpPr/>
            <p:nvPr/>
          </p:nvSpPr>
          <p:spPr>
            <a:xfrm>
              <a:off x="8943975" y="3225650"/>
              <a:ext cx="161954" cy="486340"/>
            </a:xfrm>
            <a:prstGeom prst="rect">
              <a:avLst/>
            </a:prstGeom>
            <a:solidFill>
              <a:srgbClr val="00B0F0">
                <a:alpha val="50000"/>
              </a:srgbClr>
            </a:solidFill>
            <a:ln w="38100">
              <a:solidFill>
                <a:srgbClr val="00B0F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48" name="Rechthoek 47"/>
            <p:cNvSpPr/>
            <p:nvPr/>
          </p:nvSpPr>
          <p:spPr>
            <a:xfrm>
              <a:off x="4812198" y="2718619"/>
              <a:ext cx="4281325" cy="493092"/>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solidFill>
                  <a:srgbClr val="5F6475"/>
                </a:solidFill>
              </a:endParaRPr>
            </a:p>
          </p:txBody>
        </p:sp>
        <p:sp>
          <p:nvSpPr>
            <p:cNvPr id="49" name="Rechthoek 48"/>
            <p:cNvSpPr/>
            <p:nvPr/>
          </p:nvSpPr>
          <p:spPr>
            <a:xfrm>
              <a:off x="4812198" y="3213388"/>
              <a:ext cx="4281325" cy="493092"/>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solidFill>
                  <a:srgbClr val="5F6475"/>
                </a:solidFill>
              </a:endParaRPr>
            </a:p>
          </p:txBody>
        </p:sp>
        <p:cxnSp>
          <p:nvCxnSpPr>
            <p:cNvPr id="43" name="Rechte verbindingslijn met pijl 42"/>
            <p:cNvCxnSpPr/>
            <p:nvPr/>
          </p:nvCxnSpPr>
          <p:spPr>
            <a:xfrm flipV="1">
              <a:off x="4171950" y="3417251"/>
              <a:ext cx="737447" cy="600919"/>
            </a:xfrm>
            <a:prstGeom prst="straightConnector1">
              <a:avLst/>
            </a:prstGeom>
            <a:ln w="38100">
              <a:solidFill>
                <a:srgbClr val="7030A0"/>
              </a:solidFil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8953461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WAT IS RESPONSIVE DESIGN?</a:t>
            </a:r>
            <a:endParaRPr lang="nl-NL" dirty="0"/>
          </a:p>
        </p:txBody>
      </p:sp>
    </p:spTree>
    <p:extLst>
      <p:ext uri="{BB962C8B-B14F-4D97-AF65-F5344CB8AC3E}">
        <p14:creationId xmlns:p14="http://schemas.microsoft.com/office/powerpoint/2010/main" val="1881638628"/>
      </p:ext>
    </p:extLst>
  </p:cSld>
  <p:clrMapOvr>
    <a:masterClrMapping/>
  </p:clrMapOvr>
  <p:transition spd="slow">
    <p:push/>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normAutofit/>
          </a:bodyPr>
          <a:lstStyle/>
          <a:p>
            <a:r>
              <a:rPr lang="nl-NL" dirty="0" smtClean="0"/>
              <a:t>DEMO</a:t>
            </a:r>
            <a:endParaRPr lang="nl-NL" dirty="0"/>
          </a:p>
        </p:txBody>
      </p:sp>
      <p:sp>
        <p:nvSpPr>
          <p:cNvPr id="3" name="Rechthoek 2">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2349451012"/>
      </p:ext>
    </p:extLst>
  </p:cSld>
  <p:clrMapOvr>
    <a:masterClrMapping/>
  </p:clrMapOvr>
  <p:transition spd="slow">
    <p:push/>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a:t>NESTED ROWS &amp; COLUMNS</a:t>
            </a:r>
          </a:p>
        </p:txBody>
      </p:sp>
      <p:sp>
        <p:nvSpPr>
          <p:cNvPr id="3" name="Tijdelijke aanduiding voor tekst 2"/>
          <p:cNvSpPr>
            <a:spLocks noGrp="1"/>
          </p:cNvSpPr>
          <p:nvPr>
            <p:ph type="body" idx="1"/>
          </p:nvPr>
        </p:nvSpPr>
        <p:spPr/>
        <p:txBody>
          <a:bodyPr/>
          <a:lstStyle/>
          <a:p>
            <a:r>
              <a:rPr lang="nl-NL" dirty="0" err="1" smtClean="0"/>
              <a:t>Rows</a:t>
            </a:r>
            <a:endParaRPr lang="nl-NL" dirty="0"/>
          </a:p>
        </p:txBody>
      </p:sp>
      <p:sp>
        <p:nvSpPr>
          <p:cNvPr id="5" name="Tijdelijke aanduiding voor inhoud 4"/>
          <p:cNvSpPr>
            <a:spLocks noGrp="1"/>
          </p:cNvSpPr>
          <p:nvPr>
            <p:ph sz="half" idx="2"/>
          </p:nvPr>
        </p:nvSpPr>
        <p:spPr/>
        <p:txBody>
          <a:bodyPr/>
          <a:lstStyle/>
          <a:p>
            <a:r>
              <a:rPr lang="nl-NL" dirty="0" smtClean="0"/>
              <a:t>In columns</a:t>
            </a:r>
          </a:p>
          <a:p>
            <a:r>
              <a:rPr lang="nl-NL" dirty="0" smtClean="0"/>
              <a:t>Overlappende marge</a:t>
            </a:r>
            <a:endParaRPr lang="nl-NL" dirty="0"/>
          </a:p>
          <a:p>
            <a:r>
              <a:rPr lang="nl-NL" dirty="0" smtClean="0"/>
              <a:t>Geen container</a:t>
            </a:r>
          </a:p>
        </p:txBody>
      </p:sp>
      <p:sp>
        <p:nvSpPr>
          <p:cNvPr id="6" name="Tijdelijke aanduiding voor tekst 5"/>
          <p:cNvSpPr>
            <a:spLocks noGrp="1"/>
          </p:cNvSpPr>
          <p:nvPr>
            <p:ph type="body" sz="quarter" idx="3"/>
          </p:nvPr>
        </p:nvSpPr>
        <p:spPr/>
        <p:txBody>
          <a:bodyPr/>
          <a:lstStyle/>
          <a:p>
            <a:r>
              <a:rPr lang="nl-NL" dirty="0" smtClean="0"/>
              <a:t>Columns</a:t>
            </a:r>
            <a:endParaRPr lang="nl-NL" dirty="0"/>
          </a:p>
        </p:txBody>
      </p:sp>
      <p:sp>
        <p:nvSpPr>
          <p:cNvPr id="7" name="Tijdelijke aanduiding voor inhoud 6"/>
          <p:cNvSpPr>
            <a:spLocks noGrp="1"/>
          </p:cNvSpPr>
          <p:nvPr>
            <p:ph sz="quarter" idx="4"/>
          </p:nvPr>
        </p:nvSpPr>
        <p:spPr/>
        <p:txBody>
          <a:bodyPr/>
          <a:lstStyle/>
          <a:p>
            <a:r>
              <a:rPr lang="nl-NL" dirty="0" smtClean="0"/>
              <a:t>12 columns</a:t>
            </a:r>
          </a:p>
          <a:p>
            <a:r>
              <a:rPr lang="nl-NL" dirty="0" err="1" smtClean="0"/>
              <a:t>Rows</a:t>
            </a:r>
            <a:r>
              <a:rPr lang="nl-NL" dirty="0" smtClean="0"/>
              <a:t> nodig</a:t>
            </a:r>
            <a:endParaRPr lang="nl-NL" dirty="0"/>
          </a:p>
        </p:txBody>
      </p:sp>
    </p:spTree>
    <p:extLst>
      <p:ext uri="{BB962C8B-B14F-4D97-AF65-F5344CB8AC3E}">
        <p14:creationId xmlns:p14="http://schemas.microsoft.com/office/powerpoint/2010/main" val="2909718016"/>
      </p:ext>
    </p:extLst>
  </p:cSld>
  <p:clrMapOvr>
    <a:masterClrMapping/>
  </p:clrMapOvr>
  <p:transition spd="slow">
    <p:push/>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RESPONSIVE ELEMENTEN</a:t>
            </a:r>
            <a:endParaRPr lang="nl-NL" dirty="0"/>
          </a:p>
        </p:txBody>
      </p:sp>
    </p:spTree>
    <p:extLst>
      <p:ext uri="{BB962C8B-B14F-4D97-AF65-F5344CB8AC3E}">
        <p14:creationId xmlns:p14="http://schemas.microsoft.com/office/powerpoint/2010/main" val="4081041067"/>
      </p:ext>
    </p:extLst>
  </p:cSld>
  <p:clrMapOvr>
    <a:masterClrMapping/>
  </p:clrMapOvr>
  <p:transition spd="slow">
    <p:push/>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TABLES</a:t>
            </a:r>
            <a:endParaRPr lang="nl-NL" dirty="0"/>
          </a:p>
        </p:txBody>
      </p:sp>
    </p:spTree>
    <p:extLst>
      <p:ext uri="{BB962C8B-B14F-4D97-AF65-F5344CB8AC3E}">
        <p14:creationId xmlns:p14="http://schemas.microsoft.com/office/powerpoint/2010/main" val="66049208"/>
      </p:ext>
    </p:extLst>
  </p:cSld>
  <p:clrMapOvr>
    <a:masterClrMapping/>
  </p:clrMapOvr>
  <p:transition spd="slow">
    <p:push/>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TABLES</a:t>
            </a:r>
            <a:endParaRPr lang="nl-NL" dirty="0"/>
          </a:p>
        </p:txBody>
      </p:sp>
      <p:sp>
        <p:nvSpPr>
          <p:cNvPr id="4" name="Tijdelijke aanduiding voor tekst 3"/>
          <p:cNvSpPr>
            <a:spLocks noGrp="1"/>
          </p:cNvSpPr>
          <p:nvPr>
            <p:ph type="body" sz="quarter" idx="10"/>
          </p:nvPr>
        </p:nvSpPr>
        <p:spPr/>
        <p:txBody>
          <a:bodyPr>
            <a:normAutofit/>
          </a:bodyPr>
          <a:lstStyle/>
          <a:p>
            <a:r>
              <a:rPr lang="nl-NL" dirty="0">
                <a:solidFill>
                  <a:srgbClr val="F92672"/>
                </a:solidFill>
              </a:rPr>
              <a:t>&lt;</a:t>
            </a:r>
            <a:r>
              <a:rPr lang="nl-NL" dirty="0" err="1">
                <a:solidFill>
                  <a:srgbClr val="F92672"/>
                </a:solidFill>
              </a:rPr>
              <a:t>table</a:t>
            </a:r>
            <a:r>
              <a:rPr lang="nl-NL" dirty="0">
                <a:solidFill>
                  <a:srgbClr val="F8F8F2"/>
                </a:solidFill>
              </a:rPr>
              <a:t> </a:t>
            </a:r>
            <a:r>
              <a:rPr lang="nl-NL" dirty="0">
                <a:solidFill>
                  <a:srgbClr val="A6E22E"/>
                </a:solidFill>
              </a:rPr>
              <a:t>class=</a:t>
            </a:r>
            <a:r>
              <a:rPr lang="nl-NL" dirty="0">
                <a:solidFill>
                  <a:srgbClr val="E6DB74"/>
                </a:solidFill>
              </a:rPr>
              <a:t>"</a:t>
            </a:r>
            <a:r>
              <a:rPr lang="nl-NL" dirty="0" err="1">
                <a:solidFill>
                  <a:srgbClr val="E6DB74"/>
                </a:solidFill>
              </a:rPr>
              <a:t>table</a:t>
            </a:r>
            <a:r>
              <a:rPr lang="nl-NL" dirty="0">
                <a:solidFill>
                  <a:srgbClr val="E6DB74"/>
                </a:solidFill>
              </a:rPr>
              <a:t>"</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thead</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tr</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th</a:t>
            </a:r>
            <a:r>
              <a:rPr lang="nl-NL" dirty="0">
                <a:solidFill>
                  <a:srgbClr val="F92672"/>
                </a:solidFill>
              </a:rPr>
              <a:t>&gt;</a:t>
            </a:r>
            <a:r>
              <a:rPr lang="nl-NL" dirty="0">
                <a:solidFill>
                  <a:srgbClr val="F8F8F2"/>
                </a:solidFill>
              </a:rPr>
              <a:t>...</a:t>
            </a:r>
            <a:r>
              <a:rPr lang="nl-NL" dirty="0">
                <a:solidFill>
                  <a:srgbClr val="F92672"/>
                </a:solidFill>
              </a:rPr>
              <a:t>&lt;/</a:t>
            </a:r>
            <a:r>
              <a:rPr lang="nl-NL" dirty="0" err="1">
                <a:solidFill>
                  <a:srgbClr val="F92672"/>
                </a:solidFill>
              </a:rPr>
              <a:t>th</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th</a:t>
            </a:r>
            <a:r>
              <a:rPr lang="nl-NL" dirty="0">
                <a:solidFill>
                  <a:srgbClr val="F92672"/>
                </a:solidFill>
              </a:rPr>
              <a:t>&gt;</a:t>
            </a:r>
            <a:r>
              <a:rPr lang="nl-NL" dirty="0">
                <a:solidFill>
                  <a:srgbClr val="F8F8F2"/>
                </a:solidFill>
              </a:rPr>
              <a:t>...</a:t>
            </a:r>
            <a:r>
              <a:rPr lang="nl-NL" dirty="0">
                <a:solidFill>
                  <a:srgbClr val="F92672"/>
                </a:solidFill>
              </a:rPr>
              <a:t>&lt;/</a:t>
            </a:r>
            <a:r>
              <a:rPr lang="nl-NL" dirty="0" err="1">
                <a:solidFill>
                  <a:srgbClr val="F92672"/>
                </a:solidFill>
              </a:rPr>
              <a:t>th</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tr</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thead</a:t>
            </a:r>
            <a:r>
              <a:rPr lang="nl-NL" dirty="0" smtClean="0">
                <a:solidFill>
                  <a:srgbClr val="F92672"/>
                </a:solidFill>
              </a:rPr>
              <a:t>&gt;</a:t>
            </a:r>
          </a:p>
          <a:p>
            <a:r>
              <a:rPr lang="nl-NL" dirty="0" smtClean="0"/>
              <a:t>...</a:t>
            </a:r>
            <a:endParaRPr lang="nl-NL" dirty="0"/>
          </a:p>
          <a:p>
            <a:endParaRPr lang="nl-NL" dirty="0"/>
          </a:p>
        </p:txBody>
      </p:sp>
    </p:spTree>
    <p:extLst>
      <p:ext uri="{BB962C8B-B14F-4D97-AF65-F5344CB8AC3E}">
        <p14:creationId xmlns:p14="http://schemas.microsoft.com/office/powerpoint/2010/main" val="2338302723"/>
      </p:ext>
    </p:extLst>
  </p:cSld>
  <p:clrMapOvr>
    <a:masterClrMapping/>
  </p:clrMapOvr>
  <p:transition spd="slow">
    <p:push/>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TABLES</a:t>
            </a:r>
            <a:endParaRPr lang="nl-NL" dirty="0"/>
          </a:p>
        </p:txBody>
      </p:sp>
      <p:sp>
        <p:nvSpPr>
          <p:cNvPr id="4" name="Tijdelijke aanduiding voor tekst 3"/>
          <p:cNvSpPr>
            <a:spLocks noGrp="1"/>
          </p:cNvSpPr>
          <p:nvPr>
            <p:ph type="body" sz="quarter" idx="10"/>
          </p:nvPr>
        </p:nvSpPr>
        <p:spPr/>
        <p:txBody>
          <a:bodyPr>
            <a:normAutofit/>
          </a:bodyPr>
          <a:lstStyle/>
          <a:p>
            <a:r>
              <a:rPr lang="nl-NL" dirty="0" smtClean="0">
                <a:solidFill>
                  <a:srgbClr val="F8F8F2"/>
                </a:solidFill>
              </a:rPr>
              <a: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tbody</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tr</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td</a:t>
            </a:r>
            <a:r>
              <a:rPr lang="nl-NL" dirty="0">
                <a:solidFill>
                  <a:srgbClr val="F92672"/>
                </a:solidFill>
              </a:rPr>
              <a:t>&gt;</a:t>
            </a:r>
            <a:r>
              <a:rPr lang="nl-NL" dirty="0">
                <a:solidFill>
                  <a:srgbClr val="F8F8F2"/>
                </a:solidFill>
              </a:rPr>
              <a:t>...</a:t>
            </a:r>
            <a:r>
              <a:rPr lang="nl-NL" dirty="0">
                <a:solidFill>
                  <a:srgbClr val="F92672"/>
                </a:solidFill>
              </a:rPr>
              <a:t>&lt;/</a:t>
            </a:r>
            <a:r>
              <a:rPr lang="nl-NL" dirty="0" err="1">
                <a:solidFill>
                  <a:srgbClr val="F92672"/>
                </a:solidFill>
              </a:rPr>
              <a:t>td</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td</a:t>
            </a:r>
            <a:r>
              <a:rPr lang="nl-NL" dirty="0">
                <a:solidFill>
                  <a:srgbClr val="F92672"/>
                </a:solidFill>
              </a:rPr>
              <a:t>&gt;</a:t>
            </a:r>
            <a:r>
              <a:rPr lang="nl-NL" dirty="0">
                <a:solidFill>
                  <a:srgbClr val="F8F8F2"/>
                </a:solidFill>
              </a:rPr>
              <a:t>...</a:t>
            </a:r>
            <a:r>
              <a:rPr lang="nl-NL" dirty="0">
                <a:solidFill>
                  <a:srgbClr val="F92672"/>
                </a:solidFill>
              </a:rPr>
              <a:t>&lt;/</a:t>
            </a:r>
            <a:r>
              <a:rPr lang="nl-NL" dirty="0" err="1">
                <a:solidFill>
                  <a:srgbClr val="F92672"/>
                </a:solidFill>
              </a:rPr>
              <a:t>td</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tr</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err="1">
                <a:solidFill>
                  <a:srgbClr val="F92672"/>
                </a:solidFill>
              </a:rPr>
              <a:t>tbody</a:t>
            </a:r>
            <a:r>
              <a:rPr lang="nl-NL" dirty="0" smtClean="0">
                <a:solidFill>
                  <a:srgbClr val="F92672"/>
                </a:solidFill>
              </a:rPr>
              <a:t>&gt;</a:t>
            </a:r>
          </a:p>
          <a:p>
            <a:r>
              <a:rPr lang="nl-NL" dirty="0" smtClean="0">
                <a:solidFill>
                  <a:srgbClr val="F92672"/>
                </a:solidFill>
              </a:rPr>
              <a:t>&lt;/</a:t>
            </a:r>
            <a:r>
              <a:rPr lang="nl-NL" dirty="0" err="1" smtClean="0">
                <a:solidFill>
                  <a:srgbClr val="F92672"/>
                </a:solidFill>
              </a:rPr>
              <a:t>table</a:t>
            </a:r>
            <a:r>
              <a:rPr lang="nl-NL" dirty="0" smtClean="0">
                <a:solidFill>
                  <a:srgbClr val="F92672"/>
                </a:solidFill>
              </a:rPr>
              <a:t>&gt;</a:t>
            </a:r>
            <a:endParaRPr lang="nl-NL" dirty="0">
              <a:solidFill>
                <a:srgbClr val="F8F8F2"/>
              </a:solidFill>
            </a:endParaRPr>
          </a:p>
        </p:txBody>
      </p:sp>
    </p:spTree>
    <p:extLst>
      <p:ext uri="{BB962C8B-B14F-4D97-AF65-F5344CB8AC3E}">
        <p14:creationId xmlns:p14="http://schemas.microsoft.com/office/powerpoint/2010/main" val="1498558839"/>
      </p:ext>
    </p:extLst>
  </p:cSld>
  <p:clrMapOvr>
    <a:masterClrMapping/>
  </p:clrMapOvr>
  <p:transition spd="slow">
    <p:push/>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RESPONSIVE TABLE</a:t>
            </a:r>
            <a:endParaRPr lang="nl-NL" dirty="0"/>
          </a:p>
        </p:txBody>
      </p:sp>
    </p:spTree>
    <p:extLst>
      <p:ext uri="{BB962C8B-B14F-4D97-AF65-F5344CB8AC3E}">
        <p14:creationId xmlns:p14="http://schemas.microsoft.com/office/powerpoint/2010/main" val="1022697735"/>
      </p:ext>
    </p:extLst>
  </p:cSld>
  <p:clrMapOvr>
    <a:masterClrMapping/>
  </p:clrMapOvr>
  <p:transition spd="slow">
    <p:push/>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a:t>RESPONSIVE TABLE</a:t>
            </a:r>
          </a:p>
        </p:txBody>
      </p:sp>
      <p:sp>
        <p:nvSpPr>
          <p:cNvPr id="4" name="Tijdelijke aanduiding voor tekst 3"/>
          <p:cNvSpPr>
            <a:spLocks noGrp="1"/>
          </p:cNvSpPr>
          <p:nvPr>
            <p:ph type="body" sz="quarter" idx="10"/>
          </p:nvPr>
        </p:nvSpPr>
        <p:spPr/>
        <p:txBody>
          <a:bodyPr>
            <a:normAutofit/>
          </a:bodyPr>
          <a:lstStyle/>
          <a:p>
            <a:r>
              <a:rPr lang="nl-NL" sz="2600" dirty="0">
                <a:solidFill>
                  <a:srgbClr val="F92672"/>
                </a:solidFill>
              </a:rPr>
              <a:t>&lt;div</a:t>
            </a:r>
            <a:r>
              <a:rPr lang="nl-NL" sz="2600" dirty="0">
                <a:solidFill>
                  <a:srgbClr val="F8F8F2"/>
                </a:solidFill>
              </a:rPr>
              <a:t> </a:t>
            </a:r>
            <a:r>
              <a:rPr lang="nl-NL" sz="2600" dirty="0">
                <a:solidFill>
                  <a:srgbClr val="A6E22E"/>
                </a:solidFill>
              </a:rPr>
              <a:t>class=</a:t>
            </a:r>
            <a:r>
              <a:rPr lang="nl-NL" sz="2600" dirty="0">
                <a:solidFill>
                  <a:srgbClr val="E6DB74"/>
                </a:solidFill>
              </a:rPr>
              <a:t>"</a:t>
            </a:r>
            <a:r>
              <a:rPr lang="nl-NL" sz="2600" dirty="0" err="1">
                <a:solidFill>
                  <a:srgbClr val="E6DB74"/>
                </a:solidFill>
              </a:rPr>
              <a:t>table</a:t>
            </a:r>
            <a:r>
              <a:rPr lang="nl-NL" sz="2600" dirty="0">
                <a:solidFill>
                  <a:srgbClr val="E6DB74"/>
                </a:solidFill>
              </a:rPr>
              <a:t>-responsive"</a:t>
            </a:r>
            <a:r>
              <a:rPr lang="nl-NL" sz="2600" dirty="0">
                <a:solidFill>
                  <a:srgbClr val="F92672"/>
                </a:solidFill>
              </a:rPr>
              <a:t>&gt;</a:t>
            </a:r>
            <a:endParaRPr lang="nl-NL" sz="2600" dirty="0">
              <a:solidFill>
                <a:srgbClr val="F8F8F2"/>
              </a:solidFill>
            </a:endParaRPr>
          </a:p>
          <a:p>
            <a:r>
              <a:rPr lang="nl-NL" sz="2600" dirty="0">
                <a:solidFill>
                  <a:srgbClr val="F8F8F2"/>
                </a:solidFill>
              </a:rPr>
              <a:t>  </a:t>
            </a:r>
            <a:r>
              <a:rPr lang="nl-NL" sz="2600" dirty="0">
                <a:solidFill>
                  <a:schemeClr val="bg2">
                    <a:lumMod val="50000"/>
                  </a:schemeClr>
                </a:solidFill>
              </a:rPr>
              <a:t>&lt;</a:t>
            </a:r>
            <a:r>
              <a:rPr lang="nl-NL" sz="2600" dirty="0" err="1">
                <a:solidFill>
                  <a:schemeClr val="bg2">
                    <a:lumMod val="50000"/>
                  </a:schemeClr>
                </a:solidFill>
              </a:rPr>
              <a:t>table</a:t>
            </a:r>
            <a:r>
              <a:rPr lang="nl-NL" sz="2600" dirty="0">
                <a:solidFill>
                  <a:schemeClr val="bg2">
                    <a:lumMod val="50000"/>
                  </a:schemeClr>
                </a:solidFill>
              </a:rPr>
              <a:t> class="</a:t>
            </a:r>
            <a:r>
              <a:rPr lang="nl-NL" sz="2600" dirty="0" err="1">
                <a:solidFill>
                  <a:schemeClr val="bg2">
                    <a:lumMod val="50000"/>
                  </a:schemeClr>
                </a:solidFill>
              </a:rPr>
              <a:t>table</a:t>
            </a:r>
            <a:r>
              <a:rPr lang="nl-NL" sz="2600" dirty="0">
                <a:solidFill>
                  <a:schemeClr val="bg2">
                    <a:lumMod val="50000"/>
                  </a:schemeClr>
                </a:solidFill>
              </a:rPr>
              <a:t>"&gt;</a:t>
            </a:r>
          </a:p>
          <a:p>
            <a:r>
              <a:rPr lang="nl-NL" sz="2600" dirty="0">
                <a:solidFill>
                  <a:schemeClr val="bg2">
                    <a:lumMod val="50000"/>
                  </a:schemeClr>
                </a:solidFill>
              </a:rPr>
              <a:t>    ...</a:t>
            </a:r>
          </a:p>
          <a:p>
            <a:r>
              <a:rPr lang="nl-NL" sz="2600" dirty="0">
                <a:solidFill>
                  <a:schemeClr val="bg2">
                    <a:lumMod val="50000"/>
                  </a:schemeClr>
                </a:solidFill>
              </a:rPr>
              <a:t>  &lt;/</a:t>
            </a:r>
            <a:r>
              <a:rPr lang="nl-NL" sz="2600" dirty="0" err="1">
                <a:solidFill>
                  <a:schemeClr val="bg2">
                    <a:lumMod val="50000"/>
                  </a:schemeClr>
                </a:solidFill>
              </a:rPr>
              <a:t>table</a:t>
            </a:r>
            <a:r>
              <a:rPr lang="nl-NL" sz="2600" dirty="0">
                <a:solidFill>
                  <a:schemeClr val="bg2">
                    <a:lumMod val="50000"/>
                  </a:schemeClr>
                </a:solidFill>
              </a:rPr>
              <a:t>&gt;</a:t>
            </a:r>
          </a:p>
          <a:p>
            <a:r>
              <a:rPr lang="nl-NL" sz="2600" dirty="0">
                <a:solidFill>
                  <a:srgbClr val="F92672"/>
                </a:solidFill>
              </a:rPr>
              <a:t>&lt;/div&gt;</a:t>
            </a:r>
            <a:endParaRPr lang="nl-NL" sz="2600" dirty="0">
              <a:solidFill>
                <a:srgbClr val="F8F8F2"/>
              </a:solidFill>
            </a:endParaRPr>
          </a:p>
        </p:txBody>
      </p:sp>
    </p:spTree>
    <p:extLst>
      <p:ext uri="{BB962C8B-B14F-4D97-AF65-F5344CB8AC3E}">
        <p14:creationId xmlns:p14="http://schemas.microsoft.com/office/powerpoint/2010/main" val="2073550989"/>
      </p:ext>
    </p:extLst>
  </p:cSld>
  <p:clrMapOvr>
    <a:masterClrMapping/>
  </p:clrMapOvr>
  <p:transition spd="slow">
    <p:push/>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a:t>RESPONSIVE TABLE</a:t>
            </a:r>
          </a:p>
        </p:txBody>
      </p:sp>
      <p:sp>
        <p:nvSpPr>
          <p:cNvPr id="4" name="Tijdelijke aanduiding voor tekst 3"/>
          <p:cNvSpPr>
            <a:spLocks noGrp="1"/>
          </p:cNvSpPr>
          <p:nvPr>
            <p:ph type="body" sz="quarter" idx="10"/>
          </p:nvPr>
        </p:nvSpPr>
        <p:spPr/>
        <p:txBody>
          <a:bodyPr>
            <a:normAutofit lnSpcReduction="10000"/>
          </a:bodyPr>
          <a:lstStyle/>
          <a:p>
            <a:r>
              <a:rPr lang="nl-NL" sz="2400" dirty="0">
                <a:solidFill>
                  <a:schemeClr val="bg1">
                    <a:lumMod val="50000"/>
                  </a:schemeClr>
                </a:solidFill>
              </a:rPr>
              <a:t>&lt;div class="</a:t>
            </a:r>
            <a:r>
              <a:rPr lang="nl-NL" sz="2400" dirty="0" err="1">
                <a:solidFill>
                  <a:schemeClr val="bg1">
                    <a:lumMod val="50000"/>
                  </a:schemeClr>
                </a:solidFill>
              </a:rPr>
              <a:t>table</a:t>
            </a:r>
            <a:r>
              <a:rPr lang="nl-NL" sz="2400" dirty="0">
                <a:solidFill>
                  <a:schemeClr val="bg1">
                    <a:lumMod val="50000"/>
                  </a:schemeClr>
                </a:solidFill>
              </a:rPr>
              <a:t>-responsive"&gt;</a:t>
            </a:r>
          </a:p>
          <a:p>
            <a:r>
              <a:rPr lang="nl-NL" sz="2400" dirty="0">
                <a:solidFill>
                  <a:schemeClr val="bg1">
                    <a:lumMod val="50000"/>
                  </a:schemeClr>
                </a:solidFill>
              </a:rPr>
              <a:t>  &lt;</a:t>
            </a:r>
            <a:r>
              <a:rPr lang="nl-NL" sz="2400" dirty="0" err="1">
                <a:solidFill>
                  <a:schemeClr val="bg1">
                    <a:lumMod val="50000"/>
                  </a:schemeClr>
                </a:solidFill>
              </a:rPr>
              <a:t>table</a:t>
            </a:r>
            <a:r>
              <a:rPr lang="nl-NL" sz="2400" dirty="0">
                <a:solidFill>
                  <a:schemeClr val="bg1">
                    <a:lumMod val="50000"/>
                  </a:schemeClr>
                </a:solidFill>
              </a:rPr>
              <a:t> class="</a:t>
            </a:r>
            <a:r>
              <a:rPr lang="nl-NL" sz="2400" dirty="0" err="1">
                <a:solidFill>
                  <a:schemeClr val="bg1">
                    <a:lumMod val="50000"/>
                  </a:schemeClr>
                </a:solidFill>
              </a:rPr>
              <a:t>table</a:t>
            </a:r>
            <a:r>
              <a:rPr lang="nl-NL" sz="2400" dirty="0">
                <a:solidFill>
                  <a:schemeClr val="bg1">
                    <a:lumMod val="50000"/>
                  </a:schemeClr>
                </a:solidFill>
              </a:rPr>
              <a:t>"&gt;</a:t>
            </a:r>
          </a:p>
          <a:p>
            <a:r>
              <a:rPr lang="nl-NL" sz="2400" dirty="0">
                <a:solidFill>
                  <a:schemeClr val="bg1">
                    <a:lumMod val="50000"/>
                  </a:schemeClr>
                </a:solidFill>
              </a:rPr>
              <a:t>    &lt;</a:t>
            </a:r>
            <a:r>
              <a:rPr lang="nl-NL" sz="2400" dirty="0" err="1">
                <a:solidFill>
                  <a:schemeClr val="bg1">
                    <a:lumMod val="50000"/>
                  </a:schemeClr>
                </a:solidFill>
              </a:rPr>
              <a:t>thead</a:t>
            </a:r>
            <a:r>
              <a:rPr lang="nl-NL" sz="2400" dirty="0">
                <a:solidFill>
                  <a:schemeClr val="bg1">
                    <a:lumMod val="50000"/>
                  </a:schemeClr>
                </a:solidFill>
              </a:rPr>
              <a:t>&gt;</a:t>
            </a:r>
          </a:p>
          <a:p>
            <a:r>
              <a:rPr lang="nl-NL" sz="2400" dirty="0">
                <a:solidFill>
                  <a:schemeClr val="bg1">
                    <a:lumMod val="50000"/>
                  </a:schemeClr>
                </a:solidFill>
              </a:rPr>
              <a:t>        &lt;</a:t>
            </a:r>
            <a:r>
              <a:rPr lang="nl-NL" sz="2400" dirty="0" err="1">
                <a:solidFill>
                  <a:schemeClr val="bg1">
                    <a:lumMod val="50000"/>
                  </a:schemeClr>
                </a:solidFill>
              </a:rPr>
              <a:t>tr</a:t>
            </a:r>
            <a:r>
              <a:rPr lang="nl-NL" sz="2400" dirty="0">
                <a:solidFill>
                  <a:schemeClr val="bg1">
                    <a:lumMod val="50000"/>
                  </a:schemeClr>
                </a:solidFill>
              </a:rPr>
              <a:t>&gt;</a:t>
            </a:r>
          </a:p>
          <a:p>
            <a:r>
              <a:rPr lang="nl-NL" sz="2400" dirty="0">
                <a:solidFill>
                  <a:schemeClr val="bg1">
                    <a:lumMod val="50000"/>
                  </a:schemeClr>
                </a:solidFill>
              </a:rPr>
              <a:t>            &lt;</a:t>
            </a:r>
            <a:r>
              <a:rPr lang="nl-NL" sz="2400" dirty="0" err="1">
                <a:solidFill>
                  <a:schemeClr val="bg1">
                    <a:lumMod val="50000"/>
                  </a:schemeClr>
                </a:solidFill>
              </a:rPr>
              <a:t>th</a:t>
            </a:r>
            <a:r>
              <a:rPr lang="nl-NL" sz="2400" dirty="0">
                <a:solidFill>
                  <a:schemeClr val="bg1">
                    <a:lumMod val="50000"/>
                  </a:schemeClr>
                </a:solidFill>
              </a:rPr>
              <a:t>&gt;&lt;/</a:t>
            </a:r>
            <a:r>
              <a:rPr lang="nl-NL" sz="2400" dirty="0" err="1">
                <a:solidFill>
                  <a:schemeClr val="bg1">
                    <a:lumMod val="50000"/>
                  </a:schemeClr>
                </a:solidFill>
              </a:rPr>
              <a:t>th</a:t>
            </a:r>
            <a:r>
              <a:rPr lang="nl-NL" sz="2400" dirty="0">
                <a:solidFill>
                  <a:schemeClr val="bg1">
                    <a:lumMod val="50000"/>
                  </a:schemeClr>
                </a:solidFill>
              </a:rPr>
              <a:t>&gt;</a:t>
            </a:r>
          </a:p>
          <a:p>
            <a:r>
              <a:rPr lang="nl-NL" sz="2400" dirty="0">
                <a:solidFill>
                  <a:srgbClr val="F8F8F2"/>
                </a:solidFill>
              </a:rPr>
              <a:t>            </a:t>
            </a:r>
            <a:r>
              <a:rPr lang="nl-NL" sz="2400" dirty="0">
                <a:solidFill>
                  <a:srgbClr val="F92672"/>
                </a:solidFill>
              </a:rPr>
              <a:t>&lt;</a:t>
            </a:r>
            <a:r>
              <a:rPr lang="nl-NL" sz="2400" dirty="0" err="1">
                <a:solidFill>
                  <a:srgbClr val="F92672"/>
                </a:solidFill>
              </a:rPr>
              <a:t>th</a:t>
            </a:r>
            <a:r>
              <a:rPr lang="nl-NL" sz="2400" dirty="0">
                <a:solidFill>
                  <a:srgbClr val="F8F8F2"/>
                </a:solidFill>
              </a:rPr>
              <a:t> </a:t>
            </a:r>
            <a:r>
              <a:rPr lang="nl-NL" sz="2400" dirty="0">
                <a:solidFill>
                  <a:srgbClr val="A6E22E"/>
                </a:solidFill>
              </a:rPr>
              <a:t>class=</a:t>
            </a:r>
            <a:r>
              <a:rPr lang="nl-NL" sz="2400" dirty="0">
                <a:solidFill>
                  <a:srgbClr val="E6DB74"/>
                </a:solidFill>
              </a:rPr>
              <a:t>"</a:t>
            </a:r>
            <a:r>
              <a:rPr lang="nl-NL" sz="2400" dirty="0" err="1">
                <a:solidFill>
                  <a:srgbClr val="E6DB74"/>
                </a:solidFill>
              </a:rPr>
              <a:t>hidden-xs</a:t>
            </a:r>
            <a:r>
              <a:rPr lang="nl-NL" sz="2400" dirty="0">
                <a:solidFill>
                  <a:srgbClr val="E6DB74"/>
                </a:solidFill>
              </a:rPr>
              <a:t>"</a:t>
            </a:r>
            <a:r>
              <a:rPr lang="nl-NL" sz="2400" dirty="0">
                <a:solidFill>
                  <a:srgbClr val="F92672"/>
                </a:solidFill>
              </a:rPr>
              <a:t>&gt;&lt;/</a:t>
            </a:r>
            <a:r>
              <a:rPr lang="nl-NL" sz="2400" dirty="0" err="1">
                <a:solidFill>
                  <a:srgbClr val="F92672"/>
                </a:solidFill>
              </a:rPr>
              <a:t>th</a:t>
            </a:r>
            <a:r>
              <a:rPr lang="nl-NL" sz="2400" dirty="0">
                <a:solidFill>
                  <a:srgbClr val="F92672"/>
                </a:solidFill>
              </a:rPr>
              <a:t>&gt;</a:t>
            </a:r>
            <a:endParaRPr lang="nl-NL" sz="2400" dirty="0">
              <a:solidFill>
                <a:srgbClr val="F8F8F2"/>
              </a:solidFill>
            </a:endParaRPr>
          </a:p>
          <a:p>
            <a:r>
              <a:rPr lang="nl-NL" sz="2400" dirty="0">
                <a:solidFill>
                  <a:schemeClr val="bg1">
                    <a:lumMod val="50000"/>
                  </a:schemeClr>
                </a:solidFill>
              </a:rPr>
              <a:t>        &lt;/</a:t>
            </a:r>
            <a:r>
              <a:rPr lang="nl-NL" sz="2400" dirty="0" err="1">
                <a:solidFill>
                  <a:schemeClr val="bg1">
                    <a:lumMod val="50000"/>
                  </a:schemeClr>
                </a:solidFill>
              </a:rPr>
              <a:t>tr</a:t>
            </a:r>
            <a:r>
              <a:rPr lang="nl-NL" sz="2400" dirty="0">
                <a:solidFill>
                  <a:schemeClr val="bg1">
                    <a:lumMod val="50000"/>
                  </a:schemeClr>
                </a:solidFill>
              </a:rPr>
              <a:t>&gt;</a:t>
            </a:r>
          </a:p>
          <a:p>
            <a:r>
              <a:rPr lang="nl-NL" sz="2400" dirty="0">
                <a:solidFill>
                  <a:schemeClr val="bg1">
                    <a:lumMod val="50000"/>
                  </a:schemeClr>
                </a:solidFill>
              </a:rPr>
              <a:t>    &lt;/</a:t>
            </a:r>
            <a:r>
              <a:rPr lang="nl-NL" sz="2400" dirty="0" err="1">
                <a:solidFill>
                  <a:schemeClr val="bg1">
                    <a:lumMod val="50000"/>
                  </a:schemeClr>
                </a:solidFill>
              </a:rPr>
              <a:t>thead</a:t>
            </a:r>
            <a:r>
              <a:rPr lang="nl-NL" sz="2400" dirty="0">
                <a:solidFill>
                  <a:schemeClr val="bg1">
                    <a:lumMod val="50000"/>
                  </a:schemeClr>
                </a:solidFill>
              </a:rPr>
              <a:t>&gt;</a:t>
            </a:r>
          </a:p>
          <a:p>
            <a:r>
              <a:rPr lang="nl-NL" sz="2400" dirty="0">
                <a:solidFill>
                  <a:schemeClr val="bg1">
                    <a:lumMod val="50000"/>
                  </a:schemeClr>
                </a:solidFill>
              </a:rPr>
              <a:t>  &lt;/</a:t>
            </a:r>
            <a:r>
              <a:rPr lang="nl-NL" sz="2400" dirty="0" err="1">
                <a:solidFill>
                  <a:schemeClr val="bg1">
                    <a:lumMod val="50000"/>
                  </a:schemeClr>
                </a:solidFill>
              </a:rPr>
              <a:t>table</a:t>
            </a:r>
            <a:r>
              <a:rPr lang="nl-NL" sz="2400" dirty="0">
                <a:solidFill>
                  <a:schemeClr val="bg1">
                    <a:lumMod val="50000"/>
                  </a:schemeClr>
                </a:solidFill>
              </a:rPr>
              <a:t>&gt;</a:t>
            </a:r>
          </a:p>
          <a:p>
            <a:r>
              <a:rPr lang="nl-NL" sz="2400" dirty="0">
                <a:solidFill>
                  <a:schemeClr val="bg1">
                    <a:lumMod val="50000"/>
                  </a:schemeClr>
                </a:solidFill>
              </a:rPr>
              <a:t>&lt;/div&gt;</a:t>
            </a:r>
          </a:p>
        </p:txBody>
      </p:sp>
    </p:spTree>
    <p:extLst>
      <p:ext uri="{BB962C8B-B14F-4D97-AF65-F5344CB8AC3E}">
        <p14:creationId xmlns:p14="http://schemas.microsoft.com/office/powerpoint/2010/main" val="1550651314"/>
      </p:ext>
    </p:extLst>
  </p:cSld>
  <p:clrMapOvr>
    <a:masterClrMapping/>
  </p:clrMapOvr>
  <p:transition spd="slow">
    <p:push/>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nl-NL" dirty="0" smtClean="0"/>
              <a:t>DEMO</a:t>
            </a:r>
            <a:endParaRPr lang="nl-NL" dirty="0"/>
          </a:p>
        </p:txBody>
      </p:sp>
      <p:sp>
        <p:nvSpPr>
          <p:cNvPr id="9" name="Rechthoek 8">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4268172842"/>
      </p:ext>
    </p:extLst>
  </p:cSld>
  <p:clrMapOvr>
    <a:masterClrMapping/>
  </p:clrMapOvr>
  <p:transition spd="slow">
    <p:push/>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Afbeelding 7"/>
          <p:cNvPicPr>
            <a:picLocks noChangeAspect="1"/>
          </p:cNvPicPr>
          <p:nvPr/>
        </p:nvPicPr>
        <p:blipFill rotWithShape="1">
          <a:blip r:embed="rId3">
            <a:extLst>
              <a:ext uri="{28A0092B-C50C-407E-A947-70E740481C1C}">
                <a14:useLocalDpi xmlns:a14="http://schemas.microsoft.com/office/drawing/2010/main" val="0"/>
              </a:ext>
            </a:extLst>
          </a:blip>
          <a:srcRect l="23236" t="18957" r="1064" b="16282"/>
          <a:stretch/>
        </p:blipFill>
        <p:spPr>
          <a:xfrm>
            <a:off x="3643086" y="1799771"/>
            <a:ext cx="7053943" cy="4441371"/>
          </a:xfrm>
          <a:prstGeom prst="rect">
            <a:avLst/>
          </a:prstGeom>
        </p:spPr>
      </p:pic>
      <p:pic>
        <p:nvPicPr>
          <p:cNvPr id="9" name="Tijdelijke aanduiding voor inhoud 5"/>
          <p:cNvPicPr>
            <a:picLocks noChangeAspect="1"/>
          </p:cNvPicPr>
          <p:nvPr/>
        </p:nvPicPr>
        <p:blipFill rotWithShape="1">
          <a:blip r:embed="rId4">
            <a:extLst>
              <a:ext uri="{28A0092B-C50C-407E-A947-70E740481C1C}">
                <a14:useLocalDpi xmlns:a14="http://schemas.microsoft.com/office/drawing/2010/main" val="0"/>
              </a:ext>
            </a:extLst>
          </a:blip>
          <a:srcRect l="1274" t="18307" r="62190" b="13504"/>
          <a:stretch/>
        </p:blipFill>
        <p:spPr>
          <a:xfrm>
            <a:off x="2034436" y="1799771"/>
            <a:ext cx="3328988" cy="4572000"/>
          </a:xfrm>
          <a:prstGeom prst="rect">
            <a:avLst/>
          </a:prstGeom>
        </p:spPr>
      </p:pic>
      <p:pic>
        <p:nvPicPr>
          <p:cNvPr id="7" name="Afbeelding 6"/>
          <p:cNvPicPr>
            <a:picLocks noChangeAspect="1"/>
          </p:cNvPicPr>
          <p:nvPr/>
        </p:nvPicPr>
        <p:blipFill rotWithShape="1">
          <a:blip r:embed="rId5">
            <a:extLst>
              <a:ext uri="{28A0092B-C50C-407E-A947-70E740481C1C}">
                <a14:useLocalDpi xmlns:a14="http://schemas.microsoft.com/office/drawing/2010/main" val="0"/>
              </a:ext>
            </a:extLst>
          </a:blip>
          <a:srcRect l="23983" t="34887" r="55301" b="12625"/>
          <a:stretch/>
        </p:blipFill>
        <p:spPr>
          <a:xfrm>
            <a:off x="3698930" y="2881310"/>
            <a:ext cx="1930401" cy="3599544"/>
          </a:xfrm>
          <a:prstGeom prst="rect">
            <a:avLst/>
          </a:prstGeom>
        </p:spPr>
      </p:pic>
      <p:sp>
        <p:nvSpPr>
          <p:cNvPr id="3" name="Titel 2"/>
          <p:cNvSpPr>
            <a:spLocks noGrp="1"/>
          </p:cNvSpPr>
          <p:nvPr>
            <p:ph type="title"/>
          </p:nvPr>
        </p:nvSpPr>
        <p:spPr/>
        <p:txBody>
          <a:bodyPr/>
          <a:lstStyle/>
          <a:p>
            <a:r>
              <a:rPr lang="en-US" dirty="0"/>
              <a:t>1 WEBSITE VOOR </a:t>
            </a:r>
            <a:r>
              <a:rPr lang="en-US" dirty="0" smtClean="0"/>
              <a:t>IEDER APPARAAT</a:t>
            </a:r>
            <a:endParaRPr lang="nl-NL" dirty="0"/>
          </a:p>
        </p:txBody>
      </p:sp>
    </p:spTree>
    <p:extLst>
      <p:ext uri="{BB962C8B-B14F-4D97-AF65-F5344CB8AC3E}">
        <p14:creationId xmlns:p14="http://schemas.microsoft.com/office/powerpoint/2010/main" val="59801186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2000"/>
                                  </p:stCondLst>
                                  <p:childTnLst>
                                    <p:animMotion origin="layout" path="M 0 0 L 0 -0.35139 " pathEditMode="relative" rAng="0" ptsTypes="AA">
                                      <p:cBhvr>
                                        <p:cTn id="6" dur="1000" fill="hold"/>
                                        <p:tgtEl>
                                          <p:spTgt spid="3"/>
                                        </p:tgtEl>
                                        <p:attrNameLst>
                                          <p:attrName>ppt_x</p:attrName>
                                          <p:attrName>ppt_y</p:attrName>
                                        </p:attrNameLst>
                                      </p:cBhvr>
                                      <p:rCtr x="0" y="-17569"/>
                                    </p:animMotion>
                                  </p:childTnLst>
                                </p:cTn>
                              </p:par>
                              <p:par>
                                <p:cTn id="7" presetID="2" presetClass="entr" presetSubtype="2" fill="hold" nodeType="withEffect">
                                  <p:stCondLst>
                                    <p:cond delay="2500"/>
                                  </p:stCondLst>
                                  <p:childTnLst>
                                    <p:set>
                                      <p:cBhvr>
                                        <p:cTn id="8" dur="1" fill="hold">
                                          <p:stCondLst>
                                            <p:cond delay="0"/>
                                          </p:stCondLst>
                                        </p:cTn>
                                        <p:tgtEl>
                                          <p:spTgt spid="8"/>
                                        </p:tgtEl>
                                        <p:attrNameLst>
                                          <p:attrName>style.visibility</p:attrName>
                                        </p:attrNameLst>
                                      </p:cBhvr>
                                      <p:to>
                                        <p:strVal val="visible"/>
                                      </p:to>
                                    </p:set>
                                    <p:anim calcmode="lin" valueType="num">
                                      <p:cBhvr additive="base">
                                        <p:cTn id="9" dur="1000" fill="hold"/>
                                        <p:tgtEl>
                                          <p:spTgt spid="8"/>
                                        </p:tgtEl>
                                        <p:attrNameLst>
                                          <p:attrName>ppt_x</p:attrName>
                                        </p:attrNameLst>
                                      </p:cBhvr>
                                      <p:tavLst>
                                        <p:tav tm="0">
                                          <p:val>
                                            <p:strVal val="1+#ppt_w/2"/>
                                          </p:val>
                                        </p:tav>
                                        <p:tav tm="100000">
                                          <p:val>
                                            <p:strVal val="#ppt_x"/>
                                          </p:val>
                                        </p:tav>
                                      </p:tavLst>
                                    </p:anim>
                                    <p:anim calcmode="lin" valueType="num">
                                      <p:cBhvr additive="base">
                                        <p:cTn id="10" dur="1000" fill="hold"/>
                                        <p:tgtEl>
                                          <p:spTgt spid="8"/>
                                        </p:tgtEl>
                                        <p:attrNameLst>
                                          <p:attrName>ppt_y</p:attrName>
                                        </p:attrNameLst>
                                      </p:cBhvr>
                                      <p:tavLst>
                                        <p:tav tm="0">
                                          <p:val>
                                            <p:strVal val="#ppt_y"/>
                                          </p:val>
                                        </p:tav>
                                        <p:tav tm="100000">
                                          <p:val>
                                            <p:strVal val="#ppt_y"/>
                                          </p:val>
                                        </p:tav>
                                      </p:tavLst>
                                    </p:anim>
                                  </p:childTnLst>
                                </p:cTn>
                              </p:par>
                            </p:childTnLst>
                          </p:cTn>
                        </p:par>
                        <p:par>
                          <p:cTn id="11" fill="hold">
                            <p:stCondLst>
                              <p:cond delay="3500"/>
                            </p:stCondLst>
                            <p:childTnLst>
                              <p:par>
                                <p:cTn id="12" presetID="2" presetClass="entr" presetSubtype="8"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1000" fill="hold"/>
                                        <p:tgtEl>
                                          <p:spTgt spid="9"/>
                                        </p:tgtEl>
                                        <p:attrNameLst>
                                          <p:attrName>ppt_x</p:attrName>
                                        </p:attrNameLst>
                                      </p:cBhvr>
                                      <p:tavLst>
                                        <p:tav tm="0">
                                          <p:val>
                                            <p:strVal val="0-#ppt_w/2"/>
                                          </p:val>
                                        </p:tav>
                                        <p:tav tm="100000">
                                          <p:val>
                                            <p:strVal val="#ppt_x"/>
                                          </p:val>
                                        </p:tav>
                                      </p:tavLst>
                                    </p:anim>
                                    <p:anim calcmode="lin" valueType="num">
                                      <p:cBhvr additive="base">
                                        <p:cTn id="15" dur="100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4" fill="hold" nodeType="withEffect">
                                  <p:stCondLst>
                                    <p:cond delay="100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1000" fill="hold"/>
                                        <p:tgtEl>
                                          <p:spTgt spid="7"/>
                                        </p:tgtEl>
                                        <p:attrNameLst>
                                          <p:attrName>ppt_x</p:attrName>
                                        </p:attrNameLst>
                                      </p:cBhvr>
                                      <p:tavLst>
                                        <p:tav tm="0">
                                          <p:val>
                                            <p:strVal val="#ppt_x"/>
                                          </p:val>
                                        </p:tav>
                                        <p:tav tm="100000">
                                          <p:val>
                                            <p:strVal val="#ppt_x"/>
                                          </p:val>
                                        </p:tav>
                                      </p:tavLst>
                                    </p:anim>
                                    <p:anim calcmode="lin" valueType="num">
                                      <p:cBhvr additive="base">
                                        <p:cTn id="19"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STACKED TABLE</a:t>
            </a:r>
            <a:endParaRPr lang="nl-NL" dirty="0"/>
          </a:p>
        </p:txBody>
      </p:sp>
    </p:spTree>
    <p:extLst>
      <p:ext uri="{BB962C8B-B14F-4D97-AF65-F5344CB8AC3E}">
        <p14:creationId xmlns:p14="http://schemas.microsoft.com/office/powerpoint/2010/main" val="222706787"/>
      </p:ext>
    </p:extLst>
  </p:cSld>
  <p:clrMapOvr>
    <a:masterClrMapping/>
  </p:clrMapOvr>
  <p:transition spd="slow">
    <p:push/>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DEMO</a:t>
            </a:r>
            <a:endParaRPr lang="nl-NL" dirty="0"/>
          </a:p>
        </p:txBody>
      </p:sp>
      <p:sp>
        <p:nvSpPr>
          <p:cNvPr id="3" name="Rechthoek 2">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2647092556"/>
      </p:ext>
    </p:extLst>
  </p:cSld>
  <p:clrMapOvr>
    <a:masterClrMapping/>
  </p:clrMapOvr>
  <p:transition spd="slow">
    <p:push/>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VRAAG JEZELF AF</a:t>
            </a:r>
            <a:endParaRPr lang="nl-NL" dirty="0"/>
          </a:p>
        </p:txBody>
      </p:sp>
      <p:sp>
        <p:nvSpPr>
          <p:cNvPr id="5" name="Tijdelijke aanduiding voor inhoud 4"/>
          <p:cNvSpPr>
            <a:spLocks noGrp="1"/>
          </p:cNvSpPr>
          <p:nvPr>
            <p:ph idx="1"/>
          </p:nvPr>
        </p:nvSpPr>
        <p:spPr/>
        <p:txBody>
          <a:bodyPr/>
          <a:lstStyle/>
          <a:p>
            <a:r>
              <a:rPr lang="nl-NL" dirty="0" smtClean="0"/>
              <a:t>Data</a:t>
            </a:r>
            <a:endParaRPr lang="nl-NL" dirty="0"/>
          </a:p>
          <a:p>
            <a:r>
              <a:rPr lang="nl-NL" dirty="0" smtClean="0"/>
              <a:t>Scrollbar</a:t>
            </a:r>
          </a:p>
          <a:p>
            <a:r>
              <a:rPr lang="nl-NL" dirty="0" err="1" smtClean="0"/>
              <a:t>Fixed</a:t>
            </a:r>
            <a:r>
              <a:rPr lang="nl-NL" dirty="0" smtClean="0"/>
              <a:t> header</a:t>
            </a:r>
            <a:endParaRPr lang="nl-NL" dirty="0"/>
          </a:p>
          <a:p>
            <a:endParaRPr lang="nl-NL" dirty="0" smtClean="0"/>
          </a:p>
        </p:txBody>
      </p:sp>
    </p:spTree>
    <p:extLst>
      <p:ext uri="{BB962C8B-B14F-4D97-AF65-F5344CB8AC3E}">
        <p14:creationId xmlns:p14="http://schemas.microsoft.com/office/powerpoint/2010/main" val="275023081"/>
      </p:ext>
    </p:extLst>
  </p:cSld>
  <p:clrMapOvr>
    <a:masterClrMapping/>
  </p:clrMapOvr>
  <p:transition spd="slow">
    <p:push/>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a:t>RESPONSIVE IMAGES</a:t>
            </a:r>
          </a:p>
        </p:txBody>
      </p:sp>
    </p:spTree>
    <p:extLst>
      <p:ext uri="{BB962C8B-B14F-4D97-AF65-F5344CB8AC3E}">
        <p14:creationId xmlns:p14="http://schemas.microsoft.com/office/powerpoint/2010/main" val="51470507"/>
      </p:ext>
    </p:extLst>
  </p:cSld>
  <p:clrMapOvr>
    <a:masterClrMapping/>
  </p:clrMapOvr>
  <p:transition spd="slow">
    <p:push/>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RESPONSIVE IMAGES</a:t>
            </a:r>
          </a:p>
        </p:txBody>
      </p:sp>
      <p:sp>
        <p:nvSpPr>
          <p:cNvPr id="3" name="Tijdelijke aanduiding voor inhoud 2"/>
          <p:cNvSpPr>
            <a:spLocks noGrp="1"/>
          </p:cNvSpPr>
          <p:nvPr>
            <p:ph idx="1"/>
          </p:nvPr>
        </p:nvSpPr>
        <p:spPr/>
        <p:txBody>
          <a:bodyPr/>
          <a:lstStyle/>
          <a:p>
            <a:r>
              <a:rPr lang="nl-NL" dirty="0" smtClean="0"/>
              <a:t>CSS</a:t>
            </a:r>
          </a:p>
          <a:p>
            <a:r>
              <a:rPr lang="nl-NL" dirty="0" smtClean="0"/>
              <a:t>Picture element</a:t>
            </a:r>
          </a:p>
          <a:p>
            <a:r>
              <a:rPr lang="nl-NL" dirty="0" err="1" smtClean="0"/>
              <a:t>Srcset</a:t>
            </a:r>
            <a:endParaRPr lang="nl-NL" dirty="0" smtClean="0"/>
          </a:p>
          <a:p>
            <a:r>
              <a:rPr lang="nl-NL" dirty="0" smtClean="0"/>
              <a:t>Background</a:t>
            </a:r>
          </a:p>
          <a:p>
            <a:r>
              <a:rPr lang="nl-NL" dirty="0" smtClean="0"/>
              <a:t>javascript</a:t>
            </a:r>
          </a:p>
          <a:p>
            <a:r>
              <a:rPr lang="nl-NL" dirty="0" smtClean="0"/>
              <a:t>Retina</a:t>
            </a:r>
            <a:endParaRPr lang="nl-NL" dirty="0"/>
          </a:p>
        </p:txBody>
      </p:sp>
    </p:spTree>
    <p:extLst>
      <p:ext uri="{BB962C8B-B14F-4D97-AF65-F5344CB8AC3E}">
        <p14:creationId xmlns:p14="http://schemas.microsoft.com/office/powerpoint/2010/main" val="4093983320"/>
      </p:ext>
    </p:extLst>
  </p:cSld>
  <p:clrMapOvr>
    <a:masterClrMapping/>
  </p:clrMapOvr>
  <p:transition spd="slow">
    <p:push/>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RESPONSIVE IMAGES - CSS</a:t>
            </a:r>
            <a:endParaRPr lang="nl-NL" dirty="0"/>
          </a:p>
        </p:txBody>
      </p:sp>
      <p:sp>
        <p:nvSpPr>
          <p:cNvPr id="4" name="Tijdelijke aanduiding voor tekst 3"/>
          <p:cNvSpPr>
            <a:spLocks noGrp="1"/>
          </p:cNvSpPr>
          <p:nvPr>
            <p:ph type="body" sz="quarter" idx="10"/>
          </p:nvPr>
        </p:nvSpPr>
        <p:spPr/>
        <p:txBody>
          <a:bodyPr>
            <a:normAutofit/>
          </a:bodyPr>
          <a:lstStyle/>
          <a:p>
            <a:r>
              <a:rPr lang="en-US" sz="2400" dirty="0">
                <a:solidFill>
                  <a:srgbClr val="F92672"/>
                </a:solidFill>
              </a:rPr>
              <a:t>&lt;</a:t>
            </a:r>
            <a:r>
              <a:rPr lang="en-US" sz="2400" dirty="0" err="1">
                <a:solidFill>
                  <a:srgbClr val="F92672"/>
                </a:solidFill>
              </a:rPr>
              <a:t>img</a:t>
            </a:r>
            <a:r>
              <a:rPr lang="en-US" sz="2400" dirty="0">
                <a:solidFill>
                  <a:srgbClr val="F8F8F2"/>
                </a:solidFill>
              </a:rPr>
              <a:t> </a:t>
            </a:r>
            <a:r>
              <a:rPr lang="en-US" sz="2400" dirty="0" err="1" smtClean="0">
                <a:solidFill>
                  <a:srgbClr val="A6E22E"/>
                </a:solidFill>
              </a:rPr>
              <a:t>src</a:t>
            </a:r>
            <a:r>
              <a:rPr lang="en-US" sz="2400" dirty="0" smtClean="0">
                <a:solidFill>
                  <a:srgbClr val="A6E22E"/>
                </a:solidFill>
              </a:rPr>
              <a:t>=</a:t>
            </a:r>
            <a:r>
              <a:rPr lang="en-US" sz="2400" dirty="0" smtClean="0">
                <a:solidFill>
                  <a:srgbClr val="E6DB74"/>
                </a:solidFill>
              </a:rPr>
              <a:t>"..."</a:t>
            </a:r>
            <a:endParaRPr lang="en-US" sz="2400" dirty="0" smtClean="0">
              <a:solidFill>
                <a:srgbClr val="F8F8F2"/>
              </a:solidFill>
            </a:endParaRPr>
          </a:p>
          <a:p>
            <a:r>
              <a:rPr lang="en-US" sz="2400" dirty="0">
                <a:solidFill>
                  <a:srgbClr val="F8F8F2"/>
                </a:solidFill>
              </a:rPr>
              <a:t> </a:t>
            </a:r>
            <a:r>
              <a:rPr lang="en-US" sz="2400" dirty="0" smtClean="0">
                <a:solidFill>
                  <a:srgbClr val="F8F8F2"/>
                </a:solidFill>
              </a:rPr>
              <a:t>   </a:t>
            </a:r>
            <a:r>
              <a:rPr lang="en-US" sz="2400" dirty="0" smtClean="0">
                <a:solidFill>
                  <a:srgbClr val="A6E22E"/>
                </a:solidFill>
              </a:rPr>
              <a:t>class</a:t>
            </a:r>
            <a:r>
              <a:rPr lang="en-US" sz="2400" dirty="0">
                <a:solidFill>
                  <a:srgbClr val="A6E22E"/>
                </a:solidFill>
              </a:rPr>
              <a:t>=</a:t>
            </a:r>
            <a:r>
              <a:rPr lang="en-US" sz="2400" dirty="0">
                <a:solidFill>
                  <a:srgbClr val="E6DB74"/>
                </a:solidFill>
              </a:rPr>
              <a:t>"</a:t>
            </a:r>
            <a:r>
              <a:rPr lang="en-US" sz="2400" dirty="0" err="1">
                <a:solidFill>
                  <a:srgbClr val="E6DB74"/>
                </a:solidFill>
              </a:rPr>
              <a:t>img</a:t>
            </a:r>
            <a:r>
              <a:rPr lang="en-US" sz="2400" dirty="0">
                <a:solidFill>
                  <a:srgbClr val="E6DB74"/>
                </a:solidFill>
              </a:rPr>
              <a:t>-responsive"</a:t>
            </a:r>
            <a:r>
              <a:rPr lang="en-US" sz="2400" dirty="0">
                <a:solidFill>
                  <a:srgbClr val="F8F8F2"/>
                </a:solidFill>
              </a:rPr>
              <a:t> </a:t>
            </a:r>
          </a:p>
          <a:p>
            <a:r>
              <a:rPr lang="en-US" sz="2400" dirty="0" smtClean="0">
                <a:solidFill>
                  <a:srgbClr val="F8F8F2"/>
                </a:solidFill>
              </a:rPr>
              <a:t>    </a:t>
            </a:r>
            <a:r>
              <a:rPr lang="en-US" sz="2400" dirty="0" smtClean="0">
                <a:solidFill>
                  <a:srgbClr val="A6E22E"/>
                </a:solidFill>
              </a:rPr>
              <a:t>alt</a:t>
            </a:r>
            <a:r>
              <a:rPr lang="en-US" sz="2400" dirty="0">
                <a:solidFill>
                  <a:srgbClr val="A6E22E"/>
                </a:solidFill>
              </a:rPr>
              <a:t>=</a:t>
            </a:r>
            <a:r>
              <a:rPr lang="en-US" sz="2400" dirty="0">
                <a:solidFill>
                  <a:srgbClr val="E6DB74"/>
                </a:solidFill>
              </a:rPr>
              <a:t>"Responsive image"</a:t>
            </a:r>
            <a:r>
              <a:rPr lang="en-US" sz="2400" dirty="0">
                <a:solidFill>
                  <a:srgbClr val="F92672"/>
                </a:solidFill>
              </a:rPr>
              <a:t>&gt;</a:t>
            </a:r>
            <a:endParaRPr lang="en-US" sz="2400" dirty="0">
              <a:solidFill>
                <a:srgbClr val="F8F8F2"/>
              </a:solidFill>
            </a:endParaRPr>
          </a:p>
        </p:txBody>
      </p:sp>
    </p:spTree>
    <p:extLst>
      <p:ext uri="{BB962C8B-B14F-4D97-AF65-F5344CB8AC3E}">
        <p14:creationId xmlns:p14="http://schemas.microsoft.com/office/powerpoint/2010/main" val="2582349169"/>
      </p:ext>
    </p:extLst>
  </p:cSld>
  <p:clrMapOvr>
    <a:masterClrMapping/>
  </p:clrMapOvr>
  <p:transition spd="slow">
    <p:push/>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DEMO</a:t>
            </a:r>
            <a:endParaRPr lang="nl-NL" dirty="0"/>
          </a:p>
        </p:txBody>
      </p:sp>
      <p:sp>
        <p:nvSpPr>
          <p:cNvPr id="6" name="Rechthoek 5">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537776191"/>
      </p:ext>
    </p:extLst>
  </p:cSld>
  <p:clrMapOvr>
    <a:masterClrMapping/>
  </p:clrMapOvr>
  <p:transition spd="slow">
    <p:push/>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a:t>RESPONSIVE IMAGES - SRCSET</a:t>
            </a:r>
          </a:p>
        </p:txBody>
      </p:sp>
      <p:sp>
        <p:nvSpPr>
          <p:cNvPr id="5" name="Tijdelijke aanduiding voor tekst 4"/>
          <p:cNvSpPr>
            <a:spLocks noGrp="1"/>
          </p:cNvSpPr>
          <p:nvPr>
            <p:ph type="body" sz="quarter" idx="10"/>
          </p:nvPr>
        </p:nvSpPr>
        <p:spPr/>
        <p:txBody>
          <a:bodyPr>
            <a:normAutofit/>
          </a:bodyPr>
          <a:lstStyle/>
          <a:p>
            <a:r>
              <a:rPr lang="nl-NL" sz="3200" dirty="0">
                <a:solidFill>
                  <a:srgbClr val="F92672"/>
                </a:solidFill>
              </a:rPr>
              <a:t>&lt;</a:t>
            </a:r>
            <a:r>
              <a:rPr lang="nl-NL" sz="3200" dirty="0" err="1">
                <a:solidFill>
                  <a:srgbClr val="F92672"/>
                </a:solidFill>
              </a:rPr>
              <a:t>img</a:t>
            </a:r>
            <a:r>
              <a:rPr lang="nl-NL" sz="3200" dirty="0">
                <a:solidFill>
                  <a:srgbClr val="F8F8F2"/>
                </a:solidFill>
              </a:rPr>
              <a:t> </a:t>
            </a:r>
            <a:r>
              <a:rPr lang="nl-NL" sz="3200" dirty="0">
                <a:solidFill>
                  <a:srgbClr val="A6E22E"/>
                </a:solidFill>
              </a:rPr>
              <a:t>class=</a:t>
            </a:r>
            <a:r>
              <a:rPr lang="nl-NL" sz="3200" dirty="0">
                <a:solidFill>
                  <a:srgbClr val="E6DB74"/>
                </a:solidFill>
              </a:rPr>
              <a:t>"</a:t>
            </a:r>
            <a:r>
              <a:rPr lang="nl-NL" sz="3200" dirty="0" err="1">
                <a:solidFill>
                  <a:srgbClr val="E6DB74"/>
                </a:solidFill>
              </a:rPr>
              <a:t>img</a:t>
            </a:r>
            <a:r>
              <a:rPr lang="nl-NL" sz="3200" dirty="0">
                <a:solidFill>
                  <a:srgbClr val="E6DB74"/>
                </a:solidFill>
              </a:rPr>
              <a:t>-responsive"</a:t>
            </a:r>
            <a:endParaRPr lang="nl-NL" sz="3200" dirty="0">
              <a:solidFill>
                <a:srgbClr val="F8F8F2"/>
              </a:solidFill>
            </a:endParaRPr>
          </a:p>
          <a:p>
            <a:r>
              <a:rPr lang="nl-NL" sz="3200" dirty="0">
                <a:solidFill>
                  <a:srgbClr val="F8F8F2"/>
                </a:solidFill>
              </a:rPr>
              <a:t>    </a:t>
            </a:r>
            <a:r>
              <a:rPr lang="nl-NL" sz="3200" dirty="0" err="1">
                <a:solidFill>
                  <a:srgbClr val="A6E22E"/>
                </a:solidFill>
              </a:rPr>
              <a:t>src</a:t>
            </a:r>
            <a:r>
              <a:rPr lang="nl-NL" sz="3200" dirty="0" smtClean="0">
                <a:solidFill>
                  <a:srgbClr val="A6E22E"/>
                </a:solidFill>
              </a:rPr>
              <a:t>=</a:t>
            </a:r>
            <a:r>
              <a:rPr lang="nl-NL" sz="3200" dirty="0" smtClean="0">
                <a:solidFill>
                  <a:srgbClr val="E6DB74"/>
                </a:solidFill>
              </a:rPr>
              <a:t>"default.jpg"</a:t>
            </a:r>
            <a:endParaRPr lang="nl-NL" sz="3200" dirty="0">
              <a:solidFill>
                <a:srgbClr val="F8F8F2"/>
              </a:solidFill>
            </a:endParaRPr>
          </a:p>
          <a:p>
            <a:r>
              <a:rPr lang="nl-NL" sz="3200" dirty="0">
                <a:solidFill>
                  <a:srgbClr val="F8F8F2"/>
                </a:solidFill>
              </a:rPr>
              <a:t>    </a:t>
            </a:r>
            <a:r>
              <a:rPr lang="nl-NL" sz="3200" dirty="0" err="1">
                <a:solidFill>
                  <a:srgbClr val="A6E22E"/>
                </a:solidFill>
              </a:rPr>
              <a:t>srcset</a:t>
            </a:r>
            <a:r>
              <a:rPr lang="nl-NL" sz="3200" dirty="0" smtClean="0">
                <a:solidFill>
                  <a:srgbClr val="A6E22E"/>
                </a:solidFill>
              </a:rPr>
              <a:t>=</a:t>
            </a:r>
            <a:r>
              <a:rPr lang="nl-NL" sz="3200" dirty="0" smtClean="0">
                <a:solidFill>
                  <a:srgbClr val="E6DB74"/>
                </a:solidFill>
              </a:rPr>
              <a:t>"large.jpg </a:t>
            </a:r>
            <a:r>
              <a:rPr lang="nl-NL" sz="3200" dirty="0">
                <a:solidFill>
                  <a:srgbClr val="E6DB74"/>
                </a:solidFill>
              </a:rPr>
              <a:t>2400w, </a:t>
            </a:r>
          </a:p>
          <a:p>
            <a:r>
              <a:rPr lang="nl-NL" sz="3200" dirty="0">
                <a:solidFill>
                  <a:srgbClr val="E6DB74"/>
                </a:solidFill>
              </a:rPr>
              <a:t>            </a:t>
            </a:r>
            <a:r>
              <a:rPr lang="nl-NL" sz="3200" dirty="0" smtClean="0">
                <a:solidFill>
                  <a:srgbClr val="E6DB74"/>
                </a:solidFill>
              </a:rPr>
              <a:t>medium.jpg </a:t>
            </a:r>
            <a:r>
              <a:rPr lang="nl-NL" sz="3200" dirty="0">
                <a:solidFill>
                  <a:srgbClr val="E6DB74"/>
                </a:solidFill>
              </a:rPr>
              <a:t>1200w,</a:t>
            </a:r>
          </a:p>
          <a:p>
            <a:r>
              <a:rPr lang="nl-NL" sz="3200" dirty="0">
                <a:solidFill>
                  <a:srgbClr val="E6DB74"/>
                </a:solidFill>
              </a:rPr>
              <a:t>            </a:t>
            </a:r>
            <a:r>
              <a:rPr lang="nl-NL" sz="3200" dirty="0" smtClean="0">
                <a:solidFill>
                  <a:srgbClr val="E6DB74"/>
                </a:solidFill>
              </a:rPr>
              <a:t>small.jpg 992w</a:t>
            </a:r>
            <a:r>
              <a:rPr lang="nl-NL" sz="3200" dirty="0">
                <a:solidFill>
                  <a:srgbClr val="E6DB74"/>
                </a:solidFill>
              </a:rPr>
              <a:t>,</a:t>
            </a:r>
          </a:p>
          <a:p>
            <a:r>
              <a:rPr lang="nl-NL" sz="3200" dirty="0">
                <a:solidFill>
                  <a:srgbClr val="E6DB74"/>
                </a:solidFill>
              </a:rPr>
              <a:t>            </a:t>
            </a:r>
            <a:r>
              <a:rPr lang="nl-NL" sz="3200" dirty="0" smtClean="0">
                <a:solidFill>
                  <a:srgbClr val="E6DB74"/>
                </a:solidFill>
              </a:rPr>
              <a:t>extra-small.jpg 768w</a:t>
            </a:r>
            <a:r>
              <a:rPr lang="nl-NL" sz="3200" dirty="0">
                <a:solidFill>
                  <a:srgbClr val="E6DB74"/>
                </a:solidFill>
              </a:rPr>
              <a:t>"</a:t>
            </a:r>
            <a:endParaRPr lang="nl-NL" sz="3200" dirty="0">
              <a:solidFill>
                <a:srgbClr val="F8F8F2"/>
              </a:solidFill>
            </a:endParaRPr>
          </a:p>
          <a:p>
            <a:r>
              <a:rPr lang="nl-NL" sz="3200" dirty="0">
                <a:solidFill>
                  <a:srgbClr val="F8F8F2"/>
                </a:solidFill>
              </a:rPr>
              <a:t>    </a:t>
            </a:r>
            <a:r>
              <a:rPr lang="nl-NL" sz="3200" dirty="0">
                <a:solidFill>
                  <a:srgbClr val="A6E22E"/>
                </a:solidFill>
              </a:rPr>
              <a:t>alt</a:t>
            </a:r>
            <a:r>
              <a:rPr lang="nl-NL" sz="3200" dirty="0" smtClean="0">
                <a:solidFill>
                  <a:srgbClr val="A6E22E"/>
                </a:solidFill>
              </a:rPr>
              <a:t>=</a:t>
            </a:r>
            <a:r>
              <a:rPr lang="nl-NL" sz="3200" dirty="0" smtClean="0">
                <a:solidFill>
                  <a:srgbClr val="E6DB74"/>
                </a:solidFill>
              </a:rPr>
              <a:t>"a </a:t>
            </a:r>
            <a:r>
              <a:rPr lang="nl-NL" sz="3200" dirty="0" err="1" smtClean="0">
                <a:solidFill>
                  <a:srgbClr val="E6DB74"/>
                </a:solidFill>
              </a:rPr>
              <a:t>title</a:t>
            </a:r>
            <a:r>
              <a:rPr lang="nl-NL" sz="3200" dirty="0" smtClean="0">
                <a:solidFill>
                  <a:srgbClr val="E6DB74"/>
                </a:solidFill>
              </a:rPr>
              <a:t>"</a:t>
            </a:r>
            <a:r>
              <a:rPr lang="nl-NL" sz="3200" dirty="0" smtClean="0">
                <a:solidFill>
                  <a:srgbClr val="F8F8F2"/>
                </a:solidFill>
              </a:rPr>
              <a:t> </a:t>
            </a:r>
            <a:r>
              <a:rPr lang="nl-NL" sz="3200" dirty="0">
                <a:solidFill>
                  <a:srgbClr val="F92672"/>
                </a:solidFill>
              </a:rPr>
              <a:t>/&gt;</a:t>
            </a:r>
            <a:endParaRPr lang="nl-NL" sz="3200" dirty="0">
              <a:solidFill>
                <a:srgbClr val="F8F8F2"/>
              </a:solidFill>
            </a:endParaRPr>
          </a:p>
        </p:txBody>
      </p:sp>
    </p:spTree>
    <p:extLst>
      <p:ext uri="{BB962C8B-B14F-4D97-AF65-F5344CB8AC3E}">
        <p14:creationId xmlns:p14="http://schemas.microsoft.com/office/powerpoint/2010/main" val="4195796023"/>
      </p:ext>
    </p:extLst>
  </p:cSld>
  <p:clrMapOvr>
    <a:masterClrMapping/>
  </p:clrMapOvr>
  <p:transition spd="slow">
    <p:push/>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nl-NL" dirty="0" smtClean="0"/>
              <a:t>BROWSER SUPPORT</a:t>
            </a:r>
            <a:endParaRPr lang="nl-NL" dirty="0"/>
          </a:p>
        </p:txBody>
      </p:sp>
      <p:pic>
        <p:nvPicPr>
          <p:cNvPr id="9" name="Tijdelijke aanduiding voor inhoud 8"/>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2245991"/>
            <a:ext cx="10515600" cy="3104205"/>
          </a:xfrm>
        </p:spPr>
      </p:pic>
    </p:spTree>
    <p:extLst>
      <p:ext uri="{BB962C8B-B14F-4D97-AF65-F5344CB8AC3E}">
        <p14:creationId xmlns:p14="http://schemas.microsoft.com/office/powerpoint/2010/main" val="1864781197"/>
      </p:ext>
    </p:extLst>
  </p:cSld>
  <p:clrMapOvr>
    <a:masterClrMapping/>
  </p:clrMapOvr>
  <p:transition spd="slow">
    <p:push/>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normAutofit fontScale="90000"/>
          </a:bodyPr>
          <a:lstStyle/>
          <a:p>
            <a:r>
              <a:rPr lang="nl-NL" dirty="0"/>
              <a:t>RESPONSIVE IMAGES - PICTURE </a:t>
            </a:r>
            <a:r>
              <a:rPr lang="nl-NL" dirty="0" smtClean="0"/>
              <a:t>ELEMENT</a:t>
            </a:r>
            <a:endParaRPr lang="nl-NL" dirty="0"/>
          </a:p>
        </p:txBody>
      </p:sp>
      <p:sp>
        <p:nvSpPr>
          <p:cNvPr id="5" name="Tijdelijke aanduiding voor tekst 4"/>
          <p:cNvSpPr>
            <a:spLocks noGrp="1"/>
          </p:cNvSpPr>
          <p:nvPr>
            <p:ph type="body" sz="quarter" idx="10"/>
          </p:nvPr>
        </p:nvSpPr>
        <p:spPr/>
        <p:txBody>
          <a:bodyPr>
            <a:normAutofit/>
          </a:bodyPr>
          <a:lstStyle/>
          <a:p>
            <a:r>
              <a:rPr lang="nl-NL" sz="2000" dirty="0">
                <a:solidFill>
                  <a:srgbClr val="F92672"/>
                </a:solidFill>
              </a:rPr>
              <a:t>&lt;picture&gt;</a:t>
            </a:r>
            <a:endParaRPr lang="nl-NL" sz="2000" dirty="0">
              <a:solidFill>
                <a:srgbClr val="F8F8F2"/>
              </a:solidFill>
            </a:endParaRPr>
          </a:p>
          <a:p>
            <a:r>
              <a:rPr lang="nl-NL" sz="2000" dirty="0">
                <a:solidFill>
                  <a:srgbClr val="F8F8F2"/>
                </a:solidFill>
              </a:rPr>
              <a:t>    </a:t>
            </a:r>
            <a:r>
              <a:rPr lang="nl-NL" sz="2000" dirty="0">
                <a:solidFill>
                  <a:srgbClr val="75715E"/>
                </a:solidFill>
              </a:rPr>
              <a:t>&lt;!-- image </a:t>
            </a:r>
            <a:r>
              <a:rPr lang="nl-NL" sz="2000" dirty="0" err="1">
                <a:solidFill>
                  <a:srgbClr val="75715E"/>
                </a:solidFill>
              </a:rPr>
              <a:t>based</a:t>
            </a:r>
            <a:r>
              <a:rPr lang="nl-NL" sz="2000" dirty="0">
                <a:solidFill>
                  <a:srgbClr val="75715E"/>
                </a:solidFill>
              </a:rPr>
              <a:t> on media-query --&gt;</a:t>
            </a:r>
            <a:endParaRPr lang="nl-NL" sz="2000" dirty="0">
              <a:solidFill>
                <a:srgbClr val="F8F8F2"/>
              </a:solidFill>
            </a:endParaRPr>
          </a:p>
          <a:p>
            <a:r>
              <a:rPr lang="en-US" sz="2000" dirty="0">
                <a:solidFill>
                  <a:srgbClr val="F8F8F2"/>
                </a:solidFill>
              </a:rPr>
              <a:t>    </a:t>
            </a:r>
            <a:r>
              <a:rPr lang="en-US" sz="2000" dirty="0">
                <a:solidFill>
                  <a:srgbClr val="F92672"/>
                </a:solidFill>
              </a:rPr>
              <a:t>&lt;source</a:t>
            </a:r>
            <a:r>
              <a:rPr lang="en-US" sz="2000" dirty="0">
                <a:solidFill>
                  <a:srgbClr val="F8F8F2"/>
                </a:solidFill>
              </a:rPr>
              <a:t> </a:t>
            </a:r>
            <a:r>
              <a:rPr lang="en-US" sz="2000" dirty="0">
                <a:solidFill>
                  <a:srgbClr val="A6E22E"/>
                </a:solidFill>
              </a:rPr>
              <a:t>media=</a:t>
            </a:r>
            <a:r>
              <a:rPr lang="en-US" sz="2000" dirty="0">
                <a:solidFill>
                  <a:srgbClr val="E6DB74"/>
                </a:solidFill>
              </a:rPr>
              <a:t>"(max-width: </a:t>
            </a:r>
            <a:r>
              <a:rPr lang="en-US" sz="2000" dirty="0" smtClean="0">
                <a:solidFill>
                  <a:srgbClr val="E6DB74"/>
                </a:solidFill>
              </a:rPr>
              <a:t>767px</a:t>
            </a:r>
            <a:r>
              <a:rPr lang="en-US" sz="2000" dirty="0">
                <a:solidFill>
                  <a:srgbClr val="E6DB74"/>
                </a:solidFill>
              </a:rPr>
              <a:t>)"</a:t>
            </a:r>
            <a:r>
              <a:rPr lang="en-US" sz="2000" dirty="0">
                <a:solidFill>
                  <a:srgbClr val="F8F8F2"/>
                </a:solidFill>
              </a:rPr>
              <a:t> </a:t>
            </a:r>
            <a:r>
              <a:rPr lang="en-US" sz="2000" dirty="0" err="1">
                <a:solidFill>
                  <a:srgbClr val="A6E22E"/>
                </a:solidFill>
              </a:rPr>
              <a:t>srcset</a:t>
            </a:r>
            <a:r>
              <a:rPr lang="en-US" sz="2000" dirty="0" smtClean="0">
                <a:solidFill>
                  <a:srgbClr val="A6E22E"/>
                </a:solidFill>
              </a:rPr>
              <a:t>=</a:t>
            </a:r>
            <a:r>
              <a:rPr lang="en-US" sz="2000" dirty="0" smtClean="0">
                <a:solidFill>
                  <a:srgbClr val="E6DB74"/>
                </a:solidFill>
              </a:rPr>
              <a:t>"extra-small.jpg"</a:t>
            </a:r>
            <a:r>
              <a:rPr lang="en-US" sz="2000" dirty="0" smtClean="0">
                <a:solidFill>
                  <a:srgbClr val="F8F8F2"/>
                </a:solidFill>
              </a:rPr>
              <a:t> </a:t>
            </a:r>
            <a:r>
              <a:rPr lang="en-US" sz="2000" dirty="0" smtClean="0">
                <a:solidFill>
                  <a:srgbClr val="F92672"/>
                </a:solidFill>
              </a:rPr>
              <a:t>/&gt;</a:t>
            </a:r>
            <a:endParaRPr lang="en-US" sz="2000" dirty="0">
              <a:solidFill>
                <a:srgbClr val="F8F8F2"/>
              </a:solidFill>
            </a:endParaRPr>
          </a:p>
          <a:p>
            <a:r>
              <a:rPr lang="nl-NL" sz="2000" dirty="0">
                <a:solidFill>
                  <a:srgbClr val="F8F8F2"/>
                </a:solidFill>
              </a:rPr>
              <a:t>    </a:t>
            </a:r>
            <a:r>
              <a:rPr lang="nl-NL" sz="2000" dirty="0">
                <a:solidFill>
                  <a:srgbClr val="F92672"/>
                </a:solidFill>
              </a:rPr>
              <a:t>&lt;source</a:t>
            </a:r>
            <a:r>
              <a:rPr lang="nl-NL" sz="2000" dirty="0">
                <a:solidFill>
                  <a:srgbClr val="F8F8F2"/>
                </a:solidFill>
              </a:rPr>
              <a:t> </a:t>
            </a:r>
            <a:r>
              <a:rPr lang="nl-NL" sz="2000" dirty="0">
                <a:solidFill>
                  <a:srgbClr val="A6E22E"/>
                </a:solidFill>
              </a:rPr>
              <a:t>media=</a:t>
            </a:r>
            <a:r>
              <a:rPr lang="nl-NL" sz="2000" dirty="0">
                <a:solidFill>
                  <a:srgbClr val="E6DB74"/>
                </a:solidFill>
              </a:rPr>
              <a:t>"(min-</a:t>
            </a:r>
            <a:r>
              <a:rPr lang="nl-NL" sz="2000" dirty="0" err="1">
                <a:solidFill>
                  <a:srgbClr val="E6DB74"/>
                </a:solidFill>
              </a:rPr>
              <a:t>width</a:t>
            </a:r>
            <a:r>
              <a:rPr lang="nl-NL" sz="2000" dirty="0">
                <a:solidFill>
                  <a:srgbClr val="E6DB74"/>
                </a:solidFill>
              </a:rPr>
              <a:t>: </a:t>
            </a:r>
            <a:r>
              <a:rPr lang="nl-NL" sz="2000" dirty="0" smtClean="0">
                <a:solidFill>
                  <a:srgbClr val="E6DB74"/>
                </a:solidFill>
              </a:rPr>
              <a:t>768px</a:t>
            </a:r>
            <a:r>
              <a:rPr lang="nl-NL" sz="2000" dirty="0">
                <a:solidFill>
                  <a:srgbClr val="E6DB74"/>
                </a:solidFill>
              </a:rPr>
              <a:t>)"</a:t>
            </a:r>
            <a:r>
              <a:rPr lang="nl-NL" sz="2000" dirty="0">
                <a:solidFill>
                  <a:srgbClr val="F8F8F2"/>
                </a:solidFill>
              </a:rPr>
              <a:t> </a:t>
            </a:r>
            <a:r>
              <a:rPr lang="nl-NL" sz="2000" dirty="0" err="1">
                <a:solidFill>
                  <a:srgbClr val="A6E22E"/>
                </a:solidFill>
              </a:rPr>
              <a:t>srcset</a:t>
            </a:r>
            <a:r>
              <a:rPr lang="nl-NL" sz="2000" dirty="0" smtClean="0">
                <a:solidFill>
                  <a:srgbClr val="A6E22E"/>
                </a:solidFill>
              </a:rPr>
              <a:t>=</a:t>
            </a:r>
            <a:r>
              <a:rPr lang="nl-NL" sz="2000" dirty="0" smtClean="0">
                <a:solidFill>
                  <a:srgbClr val="E6DB74"/>
                </a:solidFill>
              </a:rPr>
              <a:t>"small.jpg"</a:t>
            </a:r>
            <a:r>
              <a:rPr lang="nl-NL" sz="2000" dirty="0" smtClean="0">
                <a:solidFill>
                  <a:srgbClr val="F8F8F2"/>
                </a:solidFill>
              </a:rPr>
              <a:t> </a:t>
            </a:r>
            <a:r>
              <a:rPr lang="nl-NL" sz="2000" dirty="0" smtClean="0">
                <a:solidFill>
                  <a:srgbClr val="F92672"/>
                </a:solidFill>
              </a:rPr>
              <a:t>/&gt;</a:t>
            </a:r>
            <a:endParaRPr lang="en-US" sz="2000" dirty="0">
              <a:solidFill>
                <a:srgbClr val="F8F8F2"/>
              </a:solidFill>
            </a:endParaRPr>
          </a:p>
          <a:p>
            <a:r>
              <a:rPr lang="nl-NL" sz="2000" dirty="0">
                <a:solidFill>
                  <a:srgbClr val="F8F8F2"/>
                </a:solidFill>
              </a:rPr>
              <a:t>    </a:t>
            </a:r>
            <a:r>
              <a:rPr lang="nl-NL" sz="2000" dirty="0">
                <a:solidFill>
                  <a:srgbClr val="F92672"/>
                </a:solidFill>
              </a:rPr>
              <a:t>&lt;source</a:t>
            </a:r>
            <a:r>
              <a:rPr lang="nl-NL" sz="2000" dirty="0">
                <a:solidFill>
                  <a:srgbClr val="F8F8F2"/>
                </a:solidFill>
              </a:rPr>
              <a:t> </a:t>
            </a:r>
            <a:r>
              <a:rPr lang="nl-NL" sz="2000" dirty="0">
                <a:solidFill>
                  <a:srgbClr val="A6E22E"/>
                </a:solidFill>
              </a:rPr>
              <a:t>media=</a:t>
            </a:r>
            <a:r>
              <a:rPr lang="nl-NL" sz="2000" dirty="0">
                <a:solidFill>
                  <a:srgbClr val="E6DB74"/>
                </a:solidFill>
              </a:rPr>
              <a:t>"(min-</a:t>
            </a:r>
            <a:r>
              <a:rPr lang="nl-NL" sz="2000" dirty="0" err="1">
                <a:solidFill>
                  <a:srgbClr val="E6DB74"/>
                </a:solidFill>
              </a:rPr>
              <a:t>width</a:t>
            </a:r>
            <a:r>
              <a:rPr lang="nl-NL" sz="2000" dirty="0">
                <a:solidFill>
                  <a:srgbClr val="E6DB74"/>
                </a:solidFill>
              </a:rPr>
              <a:t>: 992px)"</a:t>
            </a:r>
            <a:r>
              <a:rPr lang="nl-NL" sz="2000" dirty="0">
                <a:solidFill>
                  <a:srgbClr val="F8F8F2"/>
                </a:solidFill>
              </a:rPr>
              <a:t> </a:t>
            </a:r>
            <a:r>
              <a:rPr lang="nl-NL" sz="2000" dirty="0" err="1">
                <a:solidFill>
                  <a:srgbClr val="A6E22E"/>
                </a:solidFill>
              </a:rPr>
              <a:t>srcset</a:t>
            </a:r>
            <a:r>
              <a:rPr lang="nl-NL" sz="2000" dirty="0">
                <a:solidFill>
                  <a:srgbClr val="A6E22E"/>
                </a:solidFill>
              </a:rPr>
              <a:t>=</a:t>
            </a:r>
            <a:r>
              <a:rPr lang="nl-NL" sz="2000" dirty="0">
                <a:solidFill>
                  <a:srgbClr val="E6DB74"/>
                </a:solidFill>
              </a:rPr>
              <a:t>"medium.jpg"</a:t>
            </a:r>
            <a:r>
              <a:rPr lang="nl-NL" sz="2000" dirty="0">
                <a:solidFill>
                  <a:srgbClr val="F8F8F2"/>
                </a:solidFill>
              </a:rPr>
              <a:t> </a:t>
            </a:r>
            <a:r>
              <a:rPr lang="nl-NL" sz="2000" dirty="0" smtClean="0">
                <a:solidFill>
                  <a:srgbClr val="F92672"/>
                </a:solidFill>
              </a:rPr>
              <a:t>/&gt;</a:t>
            </a:r>
          </a:p>
          <a:p>
            <a:r>
              <a:rPr lang="nl-NL" sz="2000" dirty="0" smtClean="0">
                <a:solidFill>
                  <a:srgbClr val="F8F8F2"/>
                </a:solidFill>
              </a:rPr>
              <a:t>    </a:t>
            </a:r>
            <a:r>
              <a:rPr lang="nl-NL" sz="2000" dirty="0" smtClean="0">
                <a:solidFill>
                  <a:srgbClr val="F92672"/>
                </a:solidFill>
              </a:rPr>
              <a:t>&lt;</a:t>
            </a:r>
            <a:r>
              <a:rPr lang="nl-NL" sz="2000" dirty="0">
                <a:solidFill>
                  <a:srgbClr val="F92672"/>
                </a:solidFill>
              </a:rPr>
              <a:t>source</a:t>
            </a:r>
            <a:r>
              <a:rPr lang="nl-NL" sz="2000" dirty="0">
                <a:solidFill>
                  <a:srgbClr val="F8F8F2"/>
                </a:solidFill>
              </a:rPr>
              <a:t> </a:t>
            </a:r>
            <a:r>
              <a:rPr lang="nl-NL" sz="2000" dirty="0">
                <a:solidFill>
                  <a:srgbClr val="A6E22E"/>
                </a:solidFill>
              </a:rPr>
              <a:t>media=</a:t>
            </a:r>
            <a:r>
              <a:rPr lang="nl-NL" sz="2000" dirty="0">
                <a:solidFill>
                  <a:srgbClr val="E6DB74"/>
                </a:solidFill>
              </a:rPr>
              <a:t>"(min-</a:t>
            </a:r>
            <a:r>
              <a:rPr lang="nl-NL" sz="2000" dirty="0" err="1">
                <a:solidFill>
                  <a:srgbClr val="E6DB74"/>
                </a:solidFill>
              </a:rPr>
              <a:t>width</a:t>
            </a:r>
            <a:r>
              <a:rPr lang="nl-NL" sz="2000" dirty="0">
                <a:solidFill>
                  <a:srgbClr val="E6DB74"/>
                </a:solidFill>
              </a:rPr>
              <a:t>: </a:t>
            </a:r>
            <a:r>
              <a:rPr lang="nl-NL" sz="2000" dirty="0" smtClean="0">
                <a:solidFill>
                  <a:srgbClr val="E6DB74"/>
                </a:solidFill>
              </a:rPr>
              <a:t>1200px</a:t>
            </a:r>
            <a:r>
              <a:rPr lang="nl-NL" sz="2000" dirty="0">
                <a:solidFill>
                  <a:srgbClr val="E6DB74"/>
                </a:solidFill>
              </a:rPr>
              <a:t>)"</a:t>
            </a:r>
            <a:r>
              <a:rPr lang="nl-NL" sz="2000" dirty="0">
                <a:solidFill>
                  <a:srgbClr val="F8F8F2"/>
                </a:solidFill>
              </a:rPr>
              <a:t> </a:t>
            </a:r>
            <a:r>
              <a:rPr lang="nl-NL" sz="2000" dirty="0" err="1">
                <a:solidFill>
                  <a:srgbClr val="A6E22E"/>
                </a:solidFill>
              </a:rPr>
              <a:t>srcset</a:t>
            </a:r>
            <a:r>
              <a:rPr lang="nl-NL" sz="2000" dirty="0" smtClean="0">
                <a:solidFill>
                  <a:srgbClr val="A6E22E"/>
                </a:solidFill>
              </a:rPr>
              <a:t>=</a:t>
            </a:r>
            <a:r>
              <a:rPr lang="nl-NL" sz="2000" dirty="0" smtClean="0">
                <a:solidFill>
                  <a:srgbClr val="E6DB74"/>
                </a:solidFill>
              </a:rPr>
              <a:t>"large.jpg</a:t>
            </a:r>
            <a:r>
              <a:rPr lang="nl-NL" sz="2000" dirty="0">
                <a:solidFill>
                  <a:srgbClr val="E6DB74"/>
                </a:solidFill>
              </a:rPr>
              <a:t>"</a:t>
            </a:r>
            <a:r>
              <a:rPr lang="nl-NL" sz="2000" dirty="0">
                <a:solidFill>
                  <a:srgbClr val="F8F8F2"/>
                </a:solidFill>
              </a:rPr>
              <a:t> </a:t>
            </a:r>
            <a:r>
              <a:rPr lang="nl-NL" sz="2000" dirty="0">
                <a:solidFill>
                  <a:srgbClr val="F92672"/>
                </a:solidFill>
              </a:rPr>
              <a:t>/&gt;</a:t>
            </a:r>
            <a:endParaRPr lang="nl-NL" sz="2000" dirty="0">
              <a:solidFill>
                <a:srgbClr val="F8F8F2"/>
              </a:solidFill>
            </a:endParaRPr>
          </a:p>
          <a:p>
            <a:r>
              <a:rPr lang="nl-NL" sz="2000" dirty="0" smtClean="0">
                <a:solidFill>
                  <a:srgbClr val="F8F8F2"/>
                </a:solidFill>
              </a:rPr>
              <a:t>    </a:t>
            </a:r>
            <a:r>
              <a:rPr lang="nl-NL" sz="2000" dirty="0" smtClean="0">
                <a:solidFill>
                  <a:srgbClr val="75715E"/>
                </a:solidFill>
              </a:rPr>
              <a:t>&lt;!-- default image --&gt;</a:t>
            </a:r>
            <a:endParaRPr lang="nl-NL" sz="2000" dirty="0" smtClean="0">
              <a:solidFill>
                <a:srgbClr val="F8F8F2"/>
              </a:solidFill>
            </a:endParaRPr>
          </a:p>
          <a:p>
            <a:r>
              <a:rPr lang="en-US" sz="2000" dirty="0" smtClean="0">
                <a:solidFill>
                  <a:srgbClr val="F8F8F2"/>
                </a:solidFill>
              </a:rPr>
              <a:t>    </a:t>
            </a:r>
            <a:r>
              <a:rPr lang="en-US" sz="2000" dirty="0">
                <a:solidFill>
                  <a:srgbClr val="F92672"/>
                </a:solidFill>
              </a:rPr>
              <a:t>&lt;</a:t>
            </a:r>
            <a:r>
              <a:rPr lang="en-US" sz="2000" dirty="0" err="1">
                <a:solidFill>
                  <a:srgbClr val="F92672"/>
                </a:solidFill>
              </a:rPr>
              <a:t>img</a:t>
            </a:r>
            <a:r>
              <a:rPr lang="en-US" sz="2000" dirty="0">
                <a:solidFill>
                  <a:srgbClr val="F8F8F2"/>
                </a:solidFill>
              </a:rPr>
              <a:t> </a:t>
            </a:r>
            <a:r>
              <a:rPr lang="en-US" sz="2000" dirty="0">
                <a:solidFill>
                  <a:srgbClr val="A6E22E"/>
                </a:solidFill>
              </a:rPr>
              <a:t>class=</a:t>
            </a:r>
            <a:r>
              <a:rPr lang="en-US" sz="2000" dirty="0">
                <a:solidFill>
                  <a:srgbClr val="E6DB74"/>
                </a:solidFill>
              </a:rPr>
              <a:t>"</a:t>
            </a:r>
            <a:r>
              <a:rPr lang="en-US" sz="2000" dirty="0" err="1">
                <a:solidFill>
                  <a:srgbClr val="E6DB74"/>
                </a:solidFill>
              </a:rPr>
              <a:t>img</a:t>
            </a:r>
            <a:r>
              <a:rPr lang="en-US" sz="2000" dirty="0">
                <a:solidFill>
                  <a:srgbClr val="E6DB74"/>
                </a:solidFill>
              </a:rPr>
              <a:t>-responsive"</a:t>
            </a:r>
            <a:r>
              <a:rPr lang="en-US" sz="2000" dirty="0">
                <a:solidFill>
                  <a:srgbClr val="F8F8F2"/>
                </a:solidFill>
              </a:rPr>
              <a:t> </a:t>
            </a:r>
            <a:r>
              <a:rPr lang="en-US" sz="2000" dirty="0" err="1">
                <a:solidFill>
                  <a:srgbClr val="A6E22E"/>
                </a:solidFill>
              </a:rPr>
              <a:t>src</a:t>
            </a:r>
            <a:r>
              <a:rPr lang="en-US" sz="2000" dirty="0" smtClean="0">
                <a:solidFill>
                  <a:srgbClr val="A6E22E"/>
                </a:solidFill>
              </a:rPr>
              <a:t>=</a:t>
            </a:r>
            <a:r>
              <a:rPr lang="en-US" sz="2000" dirty="0" smtClean="0">
                <a:solidFill>
                  <a:srgbClr val="E6DB74"/>
                </a:solidFill>
              </a:rPr>
              <a:t>"large.jpg"</a:t>
            </a:r>
            <a:r>
              <a:rPr lang="en-US" sz="2000" dirty="0" smtClean="0">
                <a:solidFill>
                  <a:srgbClr val="F8F8F2"/>
                </a:solidFill>
              </a:rPr>
              <a:t> </a:t>
            </a:r>
            <a:r>
              <a:rPr lang="en-US" sz="2000" dirty="0">
                <a:solidFill>
                  <a:srgbClr val="A6E22E"/>
                </a:solidFill>
              </a:rPr>
              <a:t>alt=</a:t>
            </a:r>
            <a:r>
              <a:rPr lang="en-US" sz="2000" dirty="0">
                <a:solidFill>
                  <a:srgbClr val="E6DB74"/>
                </a:solidFill>
              </a:rPr>
              <a:t>"..."</a:t>
            </a:r>
            <a:r>
              <a:rPr lang="en-US" sz="2000" dirty="0">
                <a:solidFill>
                  <a:srgbClr val="F8F8F2"/>
                </a:solidFill>
              </a:rPr>
              <a:t> </a:t>
            </a:r>
            <a:r>
              <a:rPr lang="en-US" sz="2000" dirty="0">
                <a:solidFill>
                  <a:srgbClr val="F92672"/>
                </a:solidFill>
              </a:rPr>
              <a:t>/&gt;</a:t>
            </a:r>
            <a:endParaRPr lang="en-US" sz="2000" dirty="0">
              <a:solidFill>
                <a:srgbClr val="F8F8F2"/>
              </a:solidFill>
            </a:endParaRPr>
          </a:p>
          <a:p>
            <a:r>
              <a:rPr lang="nl-NL" sz="2000" dirty="0">
                <a:solidFill>
                  <a:srgbClr val="F92672"/>
                </a:solidFill>
              </a:rPr>
              <a:t>&lt;/picture&gt;</a:t>
            </a:r>
            <a:endParaRPr lang="nl-NL" sz="2000" dirty="0">
              <a:solidFill>
                <a:srgbClr val="F8F8F2"/>
              </a:solidFill>
            </a:endParaRPr>
          </a:p>
        </p:txBody>
      </p:sp>
    </p:spTree>
    <p:extLst>
      <p:ext uri="{BB962C8B-B14F-4D97-AF65-F5344CB8AC3E}">
        <p14:creationId xmlns:p14="http://schemas.microsoft.com/office/powerpoint/2010/main" val="4130158496"/>
      </p:ext>
    </p:extLst>
  </p:cSld>
  <p:clrMapOvr>
    <a:masterClrMapping/>
  </p:clrMapOvr>
  <p:transition spd="slow">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WAAROM RESPONSIVE DESIGN?</a:t>
            </a:r>
            <a:endParaRPr lang="nl-NL" dirty="0"/>
          </a:p>
        </p:txBody>
      </p:sp>
    </p:spTree>
    <p:extLst>
      <p:ext uri="{BB962C8B-B14F-4D97-AF65-F5344CB8AC3E}">
        <p14:creationId xmlns:p14="http://schemas.microsoft.com/office/powerpoint/2010/main" val="293868361"/>
      </p:ext>
    </p:extLst>
  </p:cSld>
  <p:clrMapOvr>
    <a:masterClrMapping/>
  </p:clrMapOvr>
  <p:transition spd="slow">
    <p:push/>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nl-NL" dirty="0" smtClean="0"/>
              <a:t>BROWSER SUPPORT</a:t>
            </a:r>
            <a:endParaRPr lang="nl-NL" dirty="0"/>
          </a:p>
        </p:txBody>
      </p:sp>
      <p:pic>
        <p:nvPicPr>
          <p:cNvPr id="9" name="Tijdelijke aanduiding voor inhoud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232569"/>
            <a:ext cx="10515600" cy="3131049"/>
          </a:xfrm>
        </p:spPr>
      </p:pic>
    </p:spTree>
    <p:extLst>
      <p:ext uri="{BB962C8B-B14F-4D97-AF65-F5344CB8AC3E}">
        <p14:creationId xmlns:p14="http://schemas.microsoft.com/office/powerpoint/2010/main" val="1731385443"/>
      </p:ext>
    </p:extLst>
  </p:cSld>
  <p:clrMapOvr>
    <a:masterClrMapping/>
  </p:clrMapOvr>
  <p:transition spd="slow">
    <p:push/>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DEMO</a:t>
            </a:r>
            <a:endParaRPr lang="nl-NL" dirty="0"/>
          </a:p>
        </p:txBody>
      </p:sp>
      <p:sp>
        <p:nvSpPr>
          <p:cNvPr id="5" name="Rechthoek 4">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571163410"/>
      </p:ext>
    </p:extLst>
  </p:cSld>
  <p:clrMapOvr>
    <a:masterClrMapping/>
  </p:clrMapOvr>
  <p:transition spd="slow">
    <p:push/>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a:t>RESPONSIVE IMAGES - BACKGROUND</a:t>
            </a:r>
          </a:p>
        </p:txBody>
      </p:sp>
      <p:sp>
        <p:nvSpPr>
          <p:cNvPr id="5" name="Tijdelijke aanduiding voor tekst 4"/>
          <p:cNvSpPr>
            <a:spLocks noGrp="1"/>
          </p:cNvSpPr>
          <p:nvPr>
            <p:ph type="body" sz="quarter" idx="10"/>
          </p:nvPr>
        </p:nvSpPr>
        <p:spPr/>
        <p:txBody>
          <a:bodyPr>
            <a:normAutofit fontScale="85000" lnSpcReduction="20000"/>
          </a:bodyPr>
          <a:lstStyle/>
          <a:p>
            <a:r>
              <a:rPr lang="nl-NL" sz="3200" dirty="0" smtClean="0">
                <a:solidFill>
                  <a:srgbClr val="A6E22E"/>
                </a:solidFill>
              </a:rPr>
              <a:t>.bg-class</a:t>
            </a:r>
            <a:r>
              <a:rPr lang="nl-NL" sz="3200" dirty="0" smtClean="0">
                <a:solidFill>
                  <a:srgbClr val="F8F8F2"/>
                </a:solidFill>
              </a:rPr>
              <a:t> { </a:t>
            </a:r>
            <a:r>
              <a:rPr lang="nl-NL" sz="3200" dirty="0" smtClean="0">
                <a:solidFill>
                  <a:srgbClr val="66D9EF"/>
                </a:solidFill>
              </a:rPr>
              <a:t>background</a:t>
            </a:r>
            <a:r>
              <a:rPr lang="nl-NL" sz="3200" dirty="0" smtClean="0">
                <a:solidFill>
                  <a:srgbClr val="F92672"/>
                </a:solidFill>
              </a:rPr>
              <a:t>:</a:t>
            </a:r>
            <a:r>
              <a:rPr lang="nl-NL" sz="3200" dirty="0" smtClean="0">
                <a:solidFill>
                  <a:srgbClr val="F8F8F2"/>
                </a:solidFill>
              </a:rPr>
              <a:t> </a:t>
            </a:r>
            <a:r>
              <a:rPr lang="nl-NL" sz="3200" dirty="0" err="1" smtClean="0">
                <a:solidFill>
                  <a:srgbClr val="E6DB74"/>
                </a:solidFill>
              </a:rPr>
              <a:t>url</a:t>
            </a:r>
            <a:r>
              <a:rPr lang="nl-NL" sz="3200" dirty="0" smtClean="0">
                <a:solidFill>
                  <a:srgbClr val="E6DB74"/>
                </a:solidFill>
              </a:rPr>
              <a:t>(extra-small.jpg)</a:t>
            </a:r>
            <a:r>
              <a:rPr lang="nl-NL" sz="3200" dirty="0" smtClean="0">
                <a:solidFill>
                  <a:srgbClr val="F8F8F2"/>
                </a:solidFill>
              </a:rPr>
              <a:t> }</a:t>
            </a:r>
            <a:r>
              <a:rPr lang="nl-NL" sz="3200" dirty="0" smtClean="0">
                <a:solidFill>
                  <a:srgbClr val="66D9EF"/>
                </a:solidFill>
              </a:rPr>
              <a:t> @media</a:t>
            </a:r>
            <a:r>
              <a:rPr lang="nl-NL" sz="3200" dirty="0" smtClean="0">
                <a:solidFill>
                  <a:srgbClr val="F92672"/>
                </a:solidFill>
              </a:rPr>
              <a:t>(min-width</a:t>
            </a:r>
            <a:r>
              <a:rPr lang="nl-NL" sz="3200" dirty="0" smtClean="0">
                <a:solidFill>
                  <a:srgbClr val="A6E22E"/>
                </a:solidFill>
              </a:rPr>
              <a:t>:768px</a:t>
            </a:r>
            <a:r>
              <a:rPr lang="nl-NL" sz="3200" dirty="0" smtClean="0">
                <a:solidFill>
                  <a:srgbClr val="F92672"/>
                </a:solidFill>
              </a:rPr>
              <a:t>)</a:t>
            </a:r>
            <a:r>
              <a:rPr lang="nl-NL" sz="3200" dirty="0" smtClean="0">
                <a:solidFill>
                  <a:srgbClr val="F8F8F2"/>
                </a:solidFill>
              </a:rPr>
              <a:t> {</a:t>
            </a:r>
          </a:p>
          <a:p>
            <a:r>
              <a:rPr lang="nl-NL" sz="3200" dirty="0" smtClean="0">
                <a:solidFill>
                  <a:srgbClr val="F8F8F2"/>
                </a:solidFill>
              </a:rPr>
              <a:t>    </a:t>
            </a:r>
            <a:r>
              <a:rPr lang="nl-NL" sz="3200" dirty="0" smtClean="0">
                <a:solidFill>
                  <a:srgbClr val="A6E22E"/>
                </a:solidFill>
              </a:rPr>
              <a:t>.bg-class</a:t>
            </a:r>
            <a:r>
              <a:rPr lang="nl-NL" sz="3200" dirty="0" smtClean="0">
                <a:solidFill>
                  <a:srgbClr val="F8F8F2"/>
                </a:solidFill>
              </a:rPr>
              <a:t> { </a:t>
            </a:r>
            <a:r>
              <a:rPr lang="nl-NL" sz="3200" dirty="0" smtClean="0">
                <a:solidFill>
                  <a:srgbClr val="66D9EF"/>
                </a:solidFill>
              </a:rPr>
              <a:t>background</a:t>
            </a:r>
            <a:r>
              <a:rPr lang="nl-NL" sz="3200" dirty="0" smtClean="0">
                <a:solidFill>
                  <a:srgbClr val="F92672"/>
                </a:solidFill>
              </a:rPr>
              <a:t>:</a:t>
            </a:r>
            <a:r>
              <a:rPr lang="nl-NL" sz="3200" dirty="0" smtClean="0">
                <a:solidFill>
                  <a:srgbClr val="F8F8F2"/>
                </a:solidFill>
              </a:rPr>
              <a:t> </a:t>
            </a:r>
            <a:r>
              <a:rPr lang="nl-NL" sz="3200" dirty="0" err="1" smtClean="0">
                <a:solidFill>
                  <a:srgbClr val="E6DB74"/>
                </a:solidFill>
              </a:rPr>
              <a:t>url</a:t>
            </a:r>
            <a:r>
              <a:rPr lang="nl-NL" sz="3200" dirty="0" smtClean="0">
                <a:solidFill>
                  <a:srgbClr val="E6DB74"/>
                </a:solidFill>
              </a:rPr>
              <a:t>(small.jpg)</a:t>
            </a:r>
            <a:r>
              <a:rPr lang="nl-NL" sz="3200" dirty="0" smtClean="0">
                <a:solidFill>
                  <a:srgbClr val="F8F8F2"/>
                </a:solidFill>
              </a:rPr>
              <a:t>  }</a:t>
            </a:r>
          </a:p>
          <a:p>
            <a:r>
              <a:rPr lang="nl-NL" sz="3200" dirty="0">
                <a:solidFill>
                  <a:srgbClr val="F8F8F2"/>
                </a:solidFill>
              </a:rPr>
              <a:t>}</a:t>
            </a:r>
          </a:p>
          <a:p>
            <a:r>
              <a:rPr lang="nl-NL" sz="3200" dirty="0">
                <a:solidFill>
                  <a:srgbClr val="66D9EF"/>
                </a:solidFill>
              </a:rPr>
              <a:t>@media</a:t>
            </a:r>
            <a:r>
              <a:rPr lang="nl-NL" sz="3200" dirty="0">
                <a:solidFill>
                  <a:srgbClr val="F92672"/>
                </a:solidFill>
              </a:rPr>
              <a:t>(min-width</a:t>
            </a:r>
            <a:r>
              <a:rPr lang="nl-NL" sz="3200" dirty="0">
                <a:solidFill>
                  <a:srgbClr val="A6E22E"/>
                </a:solidFill>
              </a:rPr>
              <a:t>:992px</a:t>
            </a:r>
            <a:r>
              <a:rPr lang="nl-NL" sz="3200" dirty="0">
                <a:solidFill>
                  <a:srgbClr val="F92672"/>
                </a:solidFill>
              </a:rPr>
              <a:t>)</a:t>
            </a:r>
            <a:r>
              <a:rPr lang="nl-NL" sz="3200" dirty="0">
                <a:solidFill>
                  <a:srgbClr val="F8F8F2"/>
                </a:solidFill>
              </a:rPr>
              <a:t> {</a:t>
            </a:r>
          </a:p>
          <a:p>
            <a:r>
              <a:rPr lang="nl-NL" sz="3200" dirty="0">
                <a:solidFill>
                  <a:srgbClr val="F8F8F2"/>
                </a:solidFill>
              </a:rPr>
              <a:t>    </a:t>
            </a:r>
            <a:r>
              <a:rPr lang="nl-NL" sz="3200" dirty="0">
                <a:solidFill>
                  <a:srgbClr val="A6E22E"/>
                </a:solidFill>
              </a:rPr>
              <a:t>.bg-class</a:t>
            </a:r>
            <a:r>
              <a:rPr lang="nl-NL" sz="3200" dirty="0">
                <a:solidFill>
                  <a:srgbClr val="F8F8F2"/>
                </a:solidFill>
              </a:rPr>
              <a:t> { </a:t>
            </a:r>
            <a:r>
              <a:rPr lang="nl-NL" sz="3200" dirty="0">
                <a:solidFill>
                  <a:srgbClr val="66D9EF"/>
                </a:solidFill>
              </a:rPr>
              <a:t>background</a:t>
            </a:r>
            <a:r>
              <a:rPr lang="nl-NL" sz="3200" dirty="0">
                <a:solidFill>
                  <a:srgbClr val="F92672"/>
                </a:solidFill>
              </a:rPr>
              <a:t>:</a:t>
            </a:r>
            <a:r>
              <a:rPr lang="nl-NL" sz="3200" dirty="0">
                <a:solidFill>
                  <a:srgbClr val="F8F8F2"/>
                </a:solidFill>
              </a:rPr>
              <a:t> </a:t>
            </a:r>
            <a:r>
              <a:rPr lang="nl-NL" sz="3200" dirty="0" err="1">
                <a:solidFill>
                  <a:srgbClr val="E6DB74"/>
                </a:solidFill>
              </a:rPr>
              <a:t>url</a:t>
            </a:r>
            <a:r>
              <a:rPr lang="nl-NL" sz="3200" dirty="0">
                <a:solidFill>
                  <a:srgbClr val="E6DB74"/>
                </a:solidFill>
              </a:rPr>
              <a:t>(medium.jpg)</a:t>
            </a:r>
            <a:r>
              <a:rPr lang="nl-NL" sz="3200" dirty="0">
                <a:solidFill>
                  <a:srgbClr val="F8F8F2"/>
                </a:solidFill>
              </a:rPr>
              <a:t>  }</a:t>
            </a:r>
          </a:p>
          <a:p>
            <a:r>
              <a:rPr lang="nl-NL" sz="3200" dirty="0" smtClean="0">
                <a:solidFill>
                  <a:srgbClr val="F8F8F2"/>
                </a:solidFill>
              </a:rPr>
              <a:t>}</a:t>
            </a:r>
            <a:endParaRPr lang="nl-NL" sz="3200" dirty="0">
              <a:solidFill>
                <a:srgbClr val="F8F8F2"/>
              </a:solidFill>
            </a:endParaRPr>
          </a:p>
          <a:p>
            <a:r>
              <a:rPr lang="nl-NL" sz="3200" dirty="0">
                <a:solidFill>
                  <a:srgbClr val="66D9EF"/>
                </a:solidFill>
              </a:rPr>
              <a:t>@</a:t>
            </a:r>
            <a:r>
              <a:rPr lang="nl-NL" sz="3200" dirty="0" smtClean="0">
                <a:solidFill>
                  <a:srgbClr val="66D9EF"/>
                </a:solidFill>
              </a:rPr>
              <a:t>media</a:t>
            </a:r>
            <a:r>
              <a:rPr lang="nl-NL" sz="3200" dirty="0" smtClean="0">
                <a:solidFill>
                  <a:srgbClr val="F92672"/>
                </a:solidFill>
              </a:rPr>
              <a:t>(min-width</a:t>
            </a:r>
            <a:r>
              <a:rPr lang="nl-NL" sz="3200" dirty="0" smtClean="0">
                <a:solidFill>
                  <a:srgbClr val="A6E22E"/>
                </a:solidFill>
              </a:rPr>
              <a:t>:1200px</a:t>
            </a:r>
            <a:r>
              <a:rPr lang="nl-NL" sz="3200" dirty="0">
                <a:solidFill>
                  <a:srgbClr val="F92672"/>
                </a:solidFill>
              </a:rPr>
              <a:t>)</a:t>
            </a:r>
            <a:r>
              <a:rPr lang="nl-NL" sz="3200" dirty="0">
                <a:solidFill>
                  <a:srgbClr val="F8F8F2"/>
                </a:solidFill>
              </a:rPr>
              <a:t> {</a:t>
            </a:r>
          </a:p>
          <a:p>
            <a:r>
              <a:rPr lang="nl-NL" sz="3200" dirty="0">
                <a:solidFill>
                  <a:srgbClr val="F8F8F2"/>
                </a:solidFill>
              </a:rPr>
              <a:t>    </a:t>
            </a:r>
            <a:r>
              <a:rPr lang="nl-NL" sz="3200" dirty="0">
                <a:solidFill>
                  <a:srgbClr val="A6E22E"/>
                </a:solidFill>
              </a:rPr>
              <a:t>.bg-class</a:t>
            </a:r>
            <a:r>
              <a:rPr lang="nl-NL" sz="3200" dirty="0">
                <a:solidFill>
                  <a:srgbClr val="F8F8F2"/>
                </a:solidFill>
              </a:rPr>
              <a:t> { </a:t>
            </a:r>
            <a:r>
              <a:rPr lang="nl-NL" sz="3200" dirty="0">
                <a:solidFill>
                  <a:srgbClr val="66D9EF"/>
                </a:solidFill>
              </a:rPr>
              <a:t>background</a:t>
            </a:r>
            <a:r>
              <a:rPr lang="nl-NL" sz="3200" dirty="0">
                <a:solidFill>
                  <a:srgbClr val="F92672"/>
                </a:solidFill>
              </a:rPr>
              <a:t>:</a:t>
            </a:r>
            <a:r>
              <a:rPr lang="nl-NL" sz="3200" dirty="0">
                <a:solidFill>
                  <a:srgbClr val="F8F8F2"/>
                </a:solidFill>
              </a:rPr>
              <a:t> </a:t>
            </a:r>
            <a:r>
              <a:rPr lang="nl-NL" sz="3200" dirty="0" err="1" smtClean="0">
                <a:solidFill>
                  <a:srgbClr val="E6DB74"/>
                </a:solidFill>
              </a:rPr>
              <a:t>url</a:t>
            </a:r>
            <a:r>
              <a:rPr lang="nl-NL" sz="3200" dirty="0" smtClean="0">
                <a:solidFill>
                  <a:srgbClr val="E6DB74"/>
                </a:solidFill>
              </a:rPr>
              <a:t>(large.jpg</a:t>
            </a:r>
            <a:r>
              <a:rPr lang="nl-NL" sz="3200" dirty="0">
                <a:solidFill>
                  <a:srgbClr val="E6DB74"/>
                </a:solidFill>
              </a:rPr>
              <a:t>)</a:t>
            </a:r>
            <a:r>
              <a:rPr lang="nl-NL" sz="3200" dirty="0">
                <a:solidFill>
                  <a:srgbClr val="F8F8F2"/>
                </a:solidFill>
              </a:rPr>
              <a:t>  }</a:t>
            </a:r>
          </a:p>
          <a:p>
            <a:r>
              <a:rPr lang="nl-NL" sz="3200" dirty="0">
                <a:solidFill>
                  <a:srgbClr val="F8F8F2"/>
                </a:solidFill>
              </a:rPr>
              <a:t>}</a:t>
            </a:r>
          </a:p>
          <a:p>
            <a:endParaRPr lang="nl-NL" sz="3200" dirty="0">
              <a:solidFill>
                <a:srgbClr val="F8F8F2"/>
              </a:solidFill>
            </a:endParaRPr>
          </a:p>
        </p:txBody>
      </p:sp>
    </p:spTree>
    <p:extLst>
      <p:ext uri="{BB962C8B-B14F-4D97-AF65-F5344CB8AC3E}">
        <p14:creationId xmlns:p14="http://schemas.microsoft.com/office/powerpoint/2010/main" val="285017675"/>
      </p:ext>
    </p:extLst>
  </p:cSld>
  <p:clrMapOvr>
    <a:masterClrMapping/>
  </p:clrMapOvr>
  <p:transition spd="slow">
    <p:push/>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DEMO</a:t>
            </a:r>
            <a:endParaRPr lang="nl-NL" dirty="0"/>
          </a:p>
        </p:txBody>
      </p:sp>
      <p:sp>
        <p:nvSpPr>
          <p:cNvPr id="5" name="Rechthoek 4">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1785144805"/>
      </p:ext>
    </p:extLst>
  </p:cSld>
  <p:clrMapOvr>
    <a:masterClrMapping/>
  </p:clrMapOvr>
  <p:transition spd="slow">
    <p:push/>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RESPONSIVE IMAGES</a:t>
            </a:r>
            <a:endParaRPr lang="nl-NL" dirty="0"/>
          </a:p>
        </p:txBody>
      </p:sp>
      <p:sp>
        <p:nvSpPr>
          <p:cNvPr id="4" name="Tijdelijke aanduiding voor tekst 3"/>
          <p:cNvSpPr>
            <a:spLocks noGrp="1"/>
          </p:cNvSpPr>
          <p:nvPr>
            <p:ph type="body" idx="1"/>
          </p:nvPr>
        </p:nvSpPr>
        <p:spPr/>
        <p:txBody>
          <a:bodyPr/>
          <a:lstStyle/>
          <a:p>
            <a:r>
              <a:rPr lang="nl-NL" dirty="0" err="1" smtClean="0"/>
              <a:t>srcset</a:t>
            </a:r>
            <a:r>
              <a:rPr lang="nl-NL" dirty="0" smtClean="0"/>
              <a:t>	</a:t>
            </a:r>
            <a:endParaRPr lang="nl-NL" dirty="0"/>
          </a:p>
        </p:txBody>
      </p:sp>
      <p:sp>
        <p:nvSpPr>
          <p:cNvPr id="5" name="Tijdelijke aanduiding voor inhoud 4"/>
          <p:cNvSpPr>
            <a:spLocks noGrp="1"/>
          </p:cNvSpPr>
          <p:nvPr>
            <p:ph sz="half" idx="2"/>
          </p:nvPr>
        </p:nvSpPr>
        <p:spPr/>
        <p:txBody>
          <a:bodyPr/>
          <a:lstStyle/>
          <a:p>
            <a:r>
              <a:rPr lang="nl-NL" dirty="0" smtClean="0"/>
              <a:t>max-</a:t>
            </a:r>
            <a:r>
              <a:rPr lang="nl-NL" dirty="0" err="1" smtClean="0"/>
              <a:t>width</a:t>
            </a:r>
            <a:endParaRPr lang="nl-NL" dirty="0" smtClean="0"/>
          </a:p>
          <a:p>
            <a:r>
              <a:rPr lang="nl-NL" dirty="0" smtClean="0"/>
              <a:t>Dynamisch</a:t>
            </a:r>
          </a:p>
          <a:p>
            <a:r>
              <a:rPr lang="nl-NL" dirty="0"/>
              <a:t>A</a:t>
            </a:r>
            <a:r>
              <a:rPr lang="nl-NL" dirty="0" smtClean="0"/>
              <a:t>ttribuut</a:t>
            </a:r>
          </a:p>
        </p:txBody>
      </p:sp>
      <p:sp>
        <p:nvSpPr>
          <p:cNvPr id="6" name="Tijdelijke aanduiding voor tekst 5"/>
          <p:cNvSpPr>
            <a:spLocks noGrp="1"/>
          </p:cNvSpPr>
          <p:nvPr>
            <p:ph type="body" sz="quarter" idx="3"/>
          </p:nvPr>
        </p:nvSpPr>
        <p:spPr/>
        <p:txBody>
          <a:bodyPr/>
          <a:lstStyle/>
          <a:p>
            <a:r>
              <a:rPr lang="nl-NL" dirty="0" smtClean="0"/>
              <a:t>Picture element</a:t>
            </a:r>
            <a:endParaRPr lang="nl-NL" dirty="0"/>
          </a:p>
        </p:txBody>
      </p:sp>
      <p:sp>
        <p:nvSpPr>
          <p:cNvPr id="7" name="Tijdelijke aanduiding voor inhoud 6"/>
          <p:cNvSpPr>
            <a:spLocks noGrp="1"/>
          </p:cNvSpPr>
          <p:nvPr>
            <p:ph sz="quarter" idx="4"/>
          </p:nvPr>
        </p:nvSpPr>
        <p:spPr/>
        <p:txBody>
          <a:bodyPr/>
          <a:lstStyle/>
          <a:p>
            <a:r>
              <a:rPr lang="nl-NL" dirty="0" smtClean="0"/>
              <a:t>min &amp; max-</a:t>
            </a:r>
            <a:r>
              <a:rPr lang="nl-NL" dirty="0" err="1" smtClean="0"/>
              <a:t>width</a:t>
            </a:r>
            <a:endParaRPr lang="nl-NL" dirty="0" smtClean="0"/>
          </a:p>
          <a:p>
            <a:r>
              <a:rPr lang="nl-NL" dirty="0" smtClean="0"/>
              <a:t>Dynamisch</a:t>
            </a:r>
          </a:p>
          <a:p>
            <a:r>
              <a:rPr lang="nl-NL" dirty="0" smtClean="0"/>
              <a:t>Element</a:t>
            </a:r>
          </a:p>
          <a:p>
            <a:r>
              <a:rPr lang="nl-NL" dirty="0" smtClean="0"/>
              <a:t>Media </a:t>
            </a:r>
            <a:r>
              <a:rPr lang="nl-NL" dirty="0" err="1" smtClean="0"/>
              <a:t>queries</a:t>
            </a:r>
            <a:endParaRPr lang="nl-NL" dirty="0" smtClean="0"/>
          </a:p>
        </p:txBody>
      </p:sp>
      <p:sp>
        <p:nvSpPr>
          <p:cNvPr id="8" name="Tijdelijke aanduiding voor tekst 7"/>
          <p:cNvSpPr>
            <a:spLocks noGrp="1"/>
          </p:cNvSpPr>
          <p:nvPr>
            <p:ph type="body" sz="quarter" idx="10"/>
          </p:nvPr>
        </p:nvSpPr>
        <p:spPr/>
        <p:txBody>
          <a:bodyPr/>
          <a:lstStyle/>
          <a:p>
            <a:r>
              <a:rPr lang="nl-NL" dirty="0" smtClean="0"/>
              <a:t>Background image</a:t>
            </a:r>
            <a:endParaRPr lang="nl-NL" dirty="0"/>
          </a:p>
        </p:txBody>
      </p:sp>
      <p:sp>
        <p:nvSpPr>
          <p:cNvPr id="9" name="Tijdelijke aanduiding voor inhoud 8"/>
          <p:cNvSpPr>
            <a:spLocks noGrp="1"/>
          </p:cNvSpPr>
          <p:nvPr>
            <p:ph sz="quarter" idx="11"/>
          </p:nvPr>
        </p:nvSpPr>
        <p:spPr/>
        <p:txBody>
          <a:bodyPr/>
          <a:lstStyle/>
          <a:p>
            <a:r>
              <a:rPr lang="nl-NL" dirty="0"/>
              <a:t>Overflow</a:t>
            </a:r>
          </a:p>
          <a:p>
            <a:r>
              <a:rPr lang="nl-NL" dirty="0" smtClean="0"/>
              <a:t>Statisch</a:t>
            </a:r>
          </a:p>
          <a:p>
            <a:r>
              <a:rPr lang="nl-NL" dirty="0" smtClean="0"/>
              <a:t>CSS</a:t>
            </a:r>
          </a:p>
          <a:p>
            <a:r>
              <a:rPr lang="nl-NL" dirty="0" smtClean="0"/>
              <a:t>Browser support</a:t>
            </a:r>
            <a:endParaRPr lang="nl-NL" dirty="0"/>
          </a:p>
        </p:txBody>
      </p:sp>
    </p:spTree>
    <p:extLst>
      <p:ext uri="{BB962C8B-B14F-4D97-AF65-F5344CB8AC3E}">
        <p14:creationId xmlns:p14="http://schemas.microsoft.com/office/powerpoint/2010/main" val="737066406"/>
      </p:ext>
    </p:extLst>
  </p:cSld>
  <p:clrMapOvr>
    <a:masterClrMapping/>
  </p:clrMapOvr>
  <p:transition spd="slow">
    <p:push/>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VRAAG JEZELF AF</a:t>
            </a:r>
            <a:endParaRPr lang="nl-NL" dirty="0"/>
          </a:p>
        </p:txBody>
      </p:sp>
      <p:sp>
        <p:nvSpPr>
          <p:cNvPr id="5" name="Tijdelijke aanduiding voor inhoud 4"/>
          <p:cNvSpPr>
            <a:spLocks noGrp="1"/>
          </p:cNvSpPr>
          <p:nvPr>
            <p:ph idx="1"/>
          </p:nvPr>
        </p:nvSpPr>
        <p:spPr/>
        <p:txBody>
          <a:bodyPr/>
          <a:lstStyle/>
          <a:p>
            <a:r>
              <a:rPr lang="nl-NL" dirty="0" smtClean="0"/>
              <a:t>Nodig</a:t>
            </a:r>
          </a:p>
          <a:p>
            <a:r>
              <a:rPr lang="nl-NL" dirty="0" smtClean="0"/>
              <a:t>Data transfer</a:t>
            </a:r>
          </a:p>
          <a:p>
            <a:r>
              <a:rPr lang="nl-NL" dirty="0" smtClean="0"/>
              <a:t>Link</a:t>
            </a:r>
          </a:p>
          <a:p>
            <a:r>
              <a:rPr lang="nl-NL" dirty="0" smtClean="0"/>
              <a:t>Formaat</a:t>
            </a:r>
          </a:p>
          <a:p>
            <a:r>
              <a:rPr lang="nl-NL" dirty="0" smtClean="0"/>
              <a:t>Device pixel ratio</a:t>
            </a:r>
          </a:p>
        </p:txBody>
      </p:sp>
    </p:spTree>
    <p:extLst>
      <p:ext uri="{BB962C8B-B14F-4D97-AF65-F5344CB8AC3E}">
        <p14:creationId xmlns:p14="http://schemas.microsoft.com/office/powerpoint/2010/main" val="1630500104"/>
      </p:ext>
    </p:extLst>
  </p:cSld>
  <p:clrMapOvr>
    <a:masterClrMapping/>
  </p:clrMapOvr>
  <p:transition spd="slow">
    <p:push/>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normAutofit fontScale="90000"/>
          </a:bodyPr>
          <a:lstStyle/>
          <a:p>
            <a:r>
              <a:rPr lang="nl-NL" dirty="0" smtClean="0"/>
              <a:t>OPDRACHT 2</a:t>
            </a:r>
            <a:br>
              <a:rPr lang="nl-NL" dirty="0" smtClean="0"/>
            </a:br>
            <a:r>
              <a:rPr lang="nl-NL" dirty="0" smtClean="0"/>
              <a:t>BRENG JE SCHETS TOT LEVEN MET BEHULP VAN BOOTSTRAP</a:t>
            </a:r>
            <a:endParaRPr lang="nl-NL" dirty="0"/>
          </a:p>
        </p:txBody>
      </p:sp>
    </p:spTree>
    <p:extLst>
      <p:ext uri="{BB962C8B-B14F-4D97-AF65-F5344CB8AC3E}">
        <p14:creationId xmlns:p14="http://schemas.microsoft.com/office/powerpoint/2010/main" val="3797740689"/>
      </p:ext>
    </p:extLst>
  </p:cSld>
  <p:clrMapOvr>
    <a:masterClrMapping/>
  </p:clrMapOvr>
  <p:transition spd="slow">
    <p:push/>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NL"/>
          </a:p>
        </p:txBody>
      </p:sp>
      <p:pic>
        <p:nvPicPr>
          <p:cNvPr id="4" name="Afbeelding 3"/>
          <p:cNvPicPr>
            <a:picLocks noChangeAspect="1"/>
          </p:cNvPicPr>
          <p:nvPr/>
        </p:nvPicPr>
        <p:blipFill rotWithShape="1">
          <a:blip r:embed="rId2"/>
          <a:srcRect l="15808" r="15808"/>
          <a:stretch/>
        </p:blipFill>
        <p:spPr>
          <a:xfrm>
            <a:off x="0" y="-23479125"/>
            <a:ext cx="12395200" cy="30337125"/>
          </a:xfrm>
          <a:prstGeom prst="rect">
            <a:avLst/>
          </a:prstGeom>
        </p:spPr>
      </p:pic>
    </p:spTree>
    <p:extLst>
      <p:ext uri="{BB962C8B-B14F-4D97-AF65-F5344CB8AC3E}">
        <p14:creationId xmlns:p14="http://schemas.microsoft.com/office/powerpoint/2010/main" val="420259112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33333E-6 -4.44444E-6 L -3.33333E-6 3.4044 " pathEditMode="relative" rAng="0" ptsTypes="AA">
                                      <p:cBhvr>
                                        <p:cTn id="6" dur="7500" fill="hold"/>
                                        <p:tgtEl>
                                          <p:spTgt spid="4"/>
                                        </p:tgtEl>
                                        <p:attrNameLst>
                                          <p:attrName>ppt_x</p:attrName>
                                          <p:attrName>ppt_y</p:attrName>
                                        </p:attrNameLst>
                                      </p:cBhvr>
                                      <p:rCtr x="0" y="17020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INSTRUCTIES</a:t>
            </a:r>
            <a:endParaRPr lang="nl-NL" dirty="0"/>
          </a:p>
        </p:txBody>
      </p:sp>
      <p:sp>
        <p:nvSpPr>
          <p:cNvPr id="5" name="Tijdelijke aanduiding voor inhoud 4"/>
          <p:cNvSpPr>
            <a:spLocks noGrp="1"/>
          </p:cNvSpPr>
          <p:nvPr>
            <p:ph idx="1"/>
          </p:nvPr>
        </p:nvSpPr>
        <p:spPr/>
        <p:txBody>
          <a:bodyPr/>
          <a:lstStyle/>
          <a:p>
            <a:pPr marL="514350" indent="-514350">
              <a:buFont typeface="+mj-lt"/>
              <a:buAutoNum type="arabicPeriod"/>
            </a:pPr>
            <a:r>
              <a:rPr lang="nl-NL" dirty="0" smtClean="0"/>
              <a:t>Git </a:t>
            </a:r>
            <a:r>
              <a:rPr lang="nl-NL" dirty="0" err="1" smtClean="0"/>
              <a:t>checkout</a:t>
            </a:r>
            <a:r>
              <a:rPr lang="nl-NL" dirty="0" smtClean="0"/>
              <a:t> blok-2</a:t>
            </a:r>
            <a:endParaRPr lang="nl-NL" dirty="0"/>
          </a:p>
          <a:p>
            <a:pPr marL="514350" indent="-514350">
              <a:buFont typeface="+mj-lt"/>
              <a:buAutoNum type="arabicPeriod"/>
            </a:pPr>
            <a:r>
              <a:rPr lang="nl-NL" dirty="0" err="1" smtClean="0"/>
              <a:t>Npm</a:t>
            </a:r>
            <a:r>
              <a:rPr lang="nl-NL" dirty="0" smtClean="0"/>
              <a:t> </a:t>
            </a:r>
            <a:r>
              <a:rPr lang="nl-NL" dirty="0" err="1" smtClean="0"/>
              <a:t>install</a:t>
            </a:r>
            <a:endParaRPr lang="nl-NL" dirty="0" smtClean="0"/>
          </a:p>
          <a:p>
            <a:pPr marL="514350" indent="-514350">
              <a:buFont typeface="+mj-lt"/>
              <a:buAutoNum type="arabicPeriod"/>
            </a:pPr>
            <a:r>
              <a:rPr lang="nl-NL" dirty="0" err="1" smtClean="0"/>
              <a:t>Grunt</a:t>
            </a:r>
            <a:r>
              <a:rPr lang="nl-NL" dirty="0" smtClean="0"/>
              <a:t> </a:t>
            </a:r>
            <a:r>
              <a:rPr lang="nl-NL" dirty="0" smtClean="0"/>
              <a:t>serve</a:t>
            </a:r>
          </a:p>
          <a:p>
            <a:pPr marL="514350" indent="-514350">
              <a:buFont typeface="+mj-lt"/>
              <a:buAutoNum type="arabicPeriod"/>
            </a:pPr>
            <a:r>
              <a:rPr lang="nl-NL" dirty="0" err="1" smtClean="0"/>
              <a:t>Bower</a:t>
            </a:r>
            <a:r>
              <a:rPr lang="nl-NL" dirty="0" smtClean="0"/>
              <a:t> </a:t>
            </a:r>
            <a:r>
              <a:rPr lang="nl-NL" dirty="0" err="1" smtClean="0"/>
              <a:t>install</a:t>
            </a:r>
            <a:endParaRPr lang="nl-NL" dirty="0" smtClean="0"/>
          </a:p>
          <a:p>
            <a:pPr marL="514350" indent="-514350">
              <a:buFont typeface="+mj-lt"/>
              <a:buAutoNum type="arabicPeriod"/>
            </a:pPr>
            <a:r>
              <a:rPr lang="nl-NL" dirty="0" smtClean="0"/>
              <a:t>Volg de instructies in de </a:t>
            </a:r>
            <a:r>
              <a:rPr lang="nl-NL" dirty="0" err="1" smtClean="0"/>
              <a:t>readme</a:t>
            </a:r>
            <a:r>
              <a:rPr lang="nl-NL" dirty="0" smtClean="0"/>
              <a:t> op git</a:t>
            </a:r>
            <a:endParaRPr lang="nl-NL" dirty="0"/>
          </a:p>
        </p:txBody>
      </p:sp>
      <p:pic>
        <p:nvPicPr>
          <p:cNvPr id="4" name="Afbeelding 3"/>
          <p:cNvPicPr>
            <a:picLocks noChangeAspect="1"/>
          </p:cNvPicPr>
          <p:nvPr/>
        </p:nvPicPr>
        <p:blipFill rotWithShape="1">
          <a:blip r:embed="rId2"/>
          <a:srcRect l="15808" r="15808"/>
          <a:stretch/>
        </p:blipFill>
        <p:spPr>
          <a:xfrm>
            <a:off x="8641939" y="0"/>
            <a:ext cx="2802055" cy="6858000"/>
          </a:xfrm>
          <a:prstGeom prst="rect">
            <a:avLst/>
          </a:prstGeom>
        </p:spPr>
      </p:pic>
    </p:spTree>
    <p:extLst>
      <p:ext uri="{BB962C8B-B14F-4D97-AF65-F5344CB8AC3E}">
        <p14:creationId xmlns:p14="http://schemas.microsoft.com/office/powerpoint/2010/main" val="355793654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ndertitel 1"/>
          <p:cNvSpPr>
            <a:spLocks noGrp="1"/>
          </p:cNvSpPr>
          <p:nvPr>
            <p:ph type="subTitle" idx="1"/>
          </p:nvPr>
        </p:nvSpPr>
        <p:spPr/>
        <p:txBody>
          <a:bodyPr>
            <a:normAutofit lnSpcReduction="10000"/>
          </a:bodyPr>
          <a:lstStyle/>
          <a:p>
            <a:endParaRPr lang="nl-NL"/>
          </a:p>
        </p:txBody>
      </p:sp>
      <p:sp>
        <p:nvSpPr>
          <p:cNvPr id="3" name="Titel 2"/>
          <p:cNvSpPr>
            <a:spLocks noGrp="1"/>
          </p:cNvSpPr>
          <p:nvPr>
            <p:ph type="title"/>
          </p:nvPr>
        </p:nvSpPr>
        <p:spPr/>
        <p:txBody>
          <a:bodyPr>
            <a:normAutofit/>
          </a:bodyPr>
          <a:lstStyle/>
          <a:p>
            <a:r>
              <a:rPr lang="nl-NL" dirty="0" smtClean="0"/>
              <a:t>RESPONSIVE DESIGN MET BOOTSTRAP</a:t>
            </a:r>
            <a:endParaRPr lang="nl-NL" dirty="0"/>
          </a:p>
        </p:txBody>
      </p:sp>
    </p:spTree>
    <p:extLst>
      <p:ext uri="{BB962C8B-B14F-4D97-AF65-F5344CB8AC3E}">
        <p14:creationId xmlns:p14="http://schemas.microsoft.com/office/powerpoint/2010/main" val="1205736679"/>
      </p:ext>
    </p:extLst>
  </p:cSld>
  <p:clrMapOvr>
    <a:masterClrMapping/>
  </p:clrMapOvr>
  <p:transition spd="slow">
    <p:push/>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Grafiek 23"/>
          <p:cNvGraphicFramePr/>
          <p:nvPr>
            <p:extLst/>
          </p:nvPr>
        </p:nvGraphicFramePr>
        <p:xfrm>
          <a:off x="4669969" y="2087776"/>
          <a:ext cx="5007431" cy="3723985"/>
        </p:xfrm>
        <a:graphic>
          <a:graphicData uri="http://schemas.openxmlformats.org/drawingml/2006/chart">
            <c:chart xmlns:c="http://schemas.openxmlformats.org/drawingml/2006/chart" xmlns:r="http://schemas.openxmlformats.org/officeDocument/2006/relationships" r:id="rId3"/>
          </a:graphicData>
        </a:graphic>
      </p:graphicFrame>
      <p:pic>
        <p:nvPicPr>
          <p:cNvPr id="30" name="Afbeelding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99863" y="1790699"/>
            <a:ext cx="2286774" cy="4181929"/>
          </a:xfrm>
          <a:prstGeom prst="rect">
            <a:avLst/>
          </a:prstGeom>
        </p:spPr>
      </p:pic>
      <p:sp>
        <p:nvSpPr>
          <p:cNvPr id="31" name="Titel 1"/>
          <p:cNvSpPr>
            <a:spLocks noGrp="1"/>
          </p:cNvSpPr>
          <p:nvPr>
            <p:ph type="title"/>
          </p:nvPr>
        </p:nvSpPr>
        <p:spPr/>
        <p:txBody>
          <a:bodyPr>
            <a:normAutofit fontScale="90000"/>
          </a:bodyPr>
          <a:lstStyle/>
          <a:p>
            <a:r>
              <a:rPr lang="en-US" dirty="0"/>
              <a:t>% SMARTPHONE </a:t>
            </a:r>
            <a:r>
              <a:rPr lang="en-US" dirty="0" smtClean="0"/>
              <a:t>BEZITTERS NEDERLAND</a:t>
            </a:r>
            <a:endParaRPr lang="nl-NL" dirty="0"/>
          </a:p>
        </p:txBody>
      </p:sp>
      <p:sp>
        <p:nvSpPr>
          <p:cNvPr id="32" name="Tekstvak 31"/>
          <p:cNvSpPr txBox="1"/>
          <p:nvPr/>
        </p:nvSpPr>
        <p:spPr>
          <a:xfrm>
            <a:off x="2549519" y="3516431"/>
            <a:ext cx="1539106" cy="923330"/>
          </a:xfrm>
          <a:prstGeom prst="rect">
            <a:avLst/>
          </a:prstGeom>
          <a:noFill/>
        </p:spPr>
        <p:txBody>
          <a:bodyPr wrap="square" rtlCol="0">
            <a:spAutoFit/>
          </a:bodyPr>
          <a:lstStyle/>
          <a:p>
            <a:pPr algn="ctr"/>
            <a:r>
              <a:rPr lang="en-US" sz="5400" b="1" dirty="0" smtClean="0">
                <a:solidFill>
                  <a:schemeClr val="bg1"/>
                </a:solidFill>
                <a:latin typeface="Journey" panose="02000603000000000000" pitchFamily="2" charset="0"/>
                <a:ea typeface="Journey" panose="02000603000000000000" pitchFamily="2" charset="0"/>
              </a:rPr>
              <a:t>+20%</a:t>
            </a:r>
            <a:endParaRPr lang="nl-NL" sz="5400" b="1" dirty="0">
              <a:solidFill>
                <a:schemeClr val="bg1"/>
              </a:solidFill>
              <a:latin typeface="Journey" panose="02000603000000000000" pitchFamily="2" charset="0"/>
              <a:ea typeface="Journey" panose="02000603000000000000" pitchFamily="2" charset="0"/>
            </a:endParaRPr>
          </a:p>
        </p:txBody>
      </p:sp>
    </p:spTree>
    <p:extLst>
      <p:ext uri="{BB962C8B-B14F-4D97-AF65-F5344CB8AC3E}">
        <p14:creationId xmlns:p14="http://schemas.microsoft.com/office/powerpoint/2010/main" val="58404628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4">
                                            <p:graphicEl>
                                              <a:chart seriesIdx="-3" categoryIdx="-3" bldStep="gridLegend"/>
                                            </p:graphicEl>
                                          </p:spTgt>
                                        </p:tgtEl>
                                        <p:attrNameLst>
                                          <p:attrName>style.visibility</p:attrName>
                                        </p:attrNameLst>
                                      </p:cBhvr>
                                      <p:to>
                                        <p:strVal val="visible"/>
                                      </p:to>
                                    </p:set>
                                    <p:animEffect transition="in" filter="fade">
                                      <p:cBhvr>
                                        <p:cTn id="13" dur="500"/>
                                        <p:tgtEl>
                                          <p:spTgt spid="24">
                                            <p:graphicEl>
                                              <a:chart seriesIdx="-3" categoryIdx="-3" bldStep="gridLegend"/>
                                            </p:graphicEl>
                                          </p:spTgt>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24">
                                            <p:graphicEl>
                                              <a:chart seriesIdx="-4" categoryIdx="0" bldStep="category"/>
                                            </p:graphicEl>
                                          </p:spTgt>
                                        </p:tgtEl>
                                        <p:attrNameLst>
                                          <p:attrName>style.visibility</p:attrName>
                                        </p:attrNameLst>
                                      </p:cBhvr>
                                      <p:to>
                                        <p:strVal val="visible"/>
                                      </p:to>
                                    </p:set>
                                    <p:animEffect transition="in" filter="fade">
                                      <p:cBhvr>
                                        <p:cTn id="17" dur="500"/>
                                        <p:tgtEl>
                                          <p:spTgt spid="24">
                                            <p:graphicEl>
                                              <a:chart seriesIdx="-4" categoryIdx="0" bldStep="category"/>
                                            </p:graphicEl>
                                          </p:spTgt>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24">
                                            <p:graphicEl>
                                              <a:chart seriesIdx="-4" categoryIdx="1" bldStep="category"/>
                                            </p:graphicEl>
                                          </p:spTgt>
                                        </p:tgtEl>
                                        <p:attrNameLst>
                                          <p:attrName>style.visibility</p:attrName>
                                        </p:attrNameLst>
                                      </p:cBhvr>
                                      <p:to>
                                        <p:strVal val="visible"/>
                                      </p:to>
                                    </p:set>
                                    <p:animEffect transition="in" filter="fade">
                                      <p:cBhvr>
                                        <p:cTn id="21" dur="500"/>
                                        <p:tgtEl>
                                          <p:spTgt spid="24">
                                            <p:graphicEl>
                                              <a:chart seriesIdx="-4" categoryIdx="1" bldStep="category"/>
                                            </p:graphicEl>
                                          </p:spTgt>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24">
                                            <p:graphicEl>
                                              <a:chart seriesIdx="-4" categoryIdx="2" bldStep="category"/>
                                            </p:graphicEl>
                                          </p:spTgt>
                                        </p:tgtEl>
                                        <p:attrNameLst>
                                          <p:attrName>style.visibility</p:attrName>
                                        </p:attrNameLst>
                                      </p:cBhvr>
                                      <p:to>
                                        <p:strVal val="visible"/>
                                      </p:to>
                                    </p:set>
                                    <p:animEffect transition="in" filter="fade">
                                      <p:cBhvr>
                                        <p:cTn id="25" dur="500"/>
                                        <p:tgtEl>
                                          <p:spTgt spid="24">
                                            <p:graphicEl>
                                              <a:chart seriesIdx="-4" categoryIdx="2" bldStep="category"/>
                                            </p:graphicEl>
                                          </p:spTgt>
                                        </p:tgtEl>
                                      </p:cBhvr>
                                    </p:animEffect>
                                  </p:childTnLst>
                                </p:cTn>
                              </p:par>
                            </p:childTnLst>
                          </p:cTn>
                        </p:par>
                        <p:par>
                          <p:cTn id="26" fill="hold">
                            <p:stCondLst>
                              <p:cond delay="3000"/>
                            </p:stCondLst>
                            <p:childTnLst>
                              <p:par>
                                <p:cTn id="27" presetID="10" presetClass="entr" presetSubtype="0" fill="hold" grpId="0" nodeType="afterEffect">
                                  <p:stCondLst>
                                    <p:cond delay="200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4" grpId="0">
        <p:bldSub>
          <a:bldChart bld="category"/>
        </p:bldSub>
      </p:bldGraphic>
      <p:bldP spid="32"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normAutofit/>
          </a:bodyPr>
          <a:lstStyle/>
          <a:p>
            <a:r>
              <a:rPr lang="nl-NL" dirty="0" smtClean="0"/>
              <a:t>WAAR GAAT HET VAAK FOUT?</a:t>
            </a:r>
            <a:endParaRPr lang="nl-NL" dirty="0"/>
          </a:p>
        </p:txBody>
      </p:sp>
      <p:sp>
        <p:nvSpPr>
          <p:cNvPr id="2" name="Tijdelijke aanduiding voor inhoud 1"/>
          <p:cNvSpPr>
            <a:spLocks noGrp="1"/>
          </p:cNvSpPr>
          <p:nvPr>
            <p:ph idx="1"/>
          </p:nvPr>
        </p:nvSpPr>
        <p:spPr/>
        <p:txBody>
          <a:bodyPr/>
          <a:lstStyle/>
          <a:p>
            <a:r>
              <a:rPr lang="nl-NL" dirty="0" smtClean="0"/>
              <a:t>Viewport</a:t>
            </a:r>
          </a:p>
          <a:p>
            <a:r>
              <a:rPr lang="nl-NL" dirty="0" smtClean="0"/>
              <a:t>Navigatie</a:t>
            </a:r>
          </a:p>
          <a:p>
            <a:r>
              <a:rPr lang="nl-NL" dirty="0" smtClean="0"/>
              <a:t>Sidebars</a:t>
            </a:r>
          </a:p>
          <a:p>
            <a:r>
              <a:rPr lang="nl-NL" dirty="0" smtClean="0"/>
              <a:t>Afbeeldingen</a:t>
            </a:r>
          </a:p>
          <a:p>
            <a:r>
              <a:rPr lang="nl-NL" dirty="0" smtClean="0"/>
              <a:t>Tabellen</a:t>
            </a:r>
          </a:p>
          <a:p>
            <a:r>
              <a:rPr lang="nl-NL" dirty="0" err="1" smtClean="0"/>
              <a:t>Hovers</a:t>
            </a:r>
            <a:endParaRPr lang="nl-NL" dirty="0" smtClean="0"/>
          </a:p>
          <a:p>
            <a:r>
              <a:rPr lang="nl-NL" dirty="0" smtClean="0"/>
              <a:t>Fonts</a:t>
            </a:r>
          </a:p>
          <a:p>
            <a:r>
              <a:rPr lang="nl-NL" dirty="0" smtClean="0"/>
              <a:t>Verhoudingen</a:t>
            </a:r>
            <a:endParaRPr lang="nl-NL" dirty="0"/>
          </a:p>
        </p:txBody>
      </p:sp>
    </p:spTree>
    <p:extLst>
      <p:ext uri="{BB962C8B-B14F-4D97-AF65-F5344CB8AC3E}">
        <p14:creationId xmlns:p14="http://schemas.microsoft.com/office/powerpoint/2010/main" val="3296925550"/>
      </p:ext>
    </p:extLst>
  </p:cSld>
  <p:clrMapOvr>
    <a:masterClrMapping/>
  </p:clrMapOvr>
  <p:transition spd="slow">
    <p:push/>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smtClean="0"/>
              <a:t>HOE KUNNEN WE DIT ONDERVANGEN?</a:t>
            </a:r>
            <a:endParaRPr lang="nl-NL" dirty="0"/>
          </a:p>
        </p:txBody>
      </p:sp>
    </p:spTree>
    <p:extLst>
      <p:ext uri="{BB962C8B-B14F-4D97-AF65-F5344CB8AC3E}">
        <p14:creationId xmlns:p14="http://schemas.microsoft.com/office/powerpoint/2010/main" val="1438406083"/>
      </p:ext>
    </p:extLst>
  </p:cSld>
  <p:clrMapOvr>
    <a:masterClrMapping/>
  </p:clrMapOvr>
  <p:transition spd="slow">
    <p:push/>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smtClean="0"/>
              <a:t>DE VIEWPORT</a:t>
            </a:r>
            <a:endParaRPr lang="nl-NL" dirty="0"/>
          </a:p>
        </p:txBody>
      </p:sp>
      <p:sp>
        <p:nvSpPr>
          <p:cNvPr id="4" name="Tijdelijke aanduiding voor inhoud 3"/>
          <p:cNvSpPr>
            <a:spLocks noGrp="1"/>
          </p:cNvSpPr>
          <p:nvPr>
            <p:ph idx="1"/>
          </p:nvPr>
        </p:nvSpPr>
        <p:spPr/>
        <p:txBody>
          <a:bodyPr/>
          <a:lstStyle/>
          <a:p>
            <a:r>
              <a:rPr lang="nl-NL" dirty="0" smtClean="0"/>
              <a:t>Een pixel is geen pixel</a:t>
            </a:r>
          </a:p>
          <a:p>
            <a:r>
              <a:rPr lang="nl-NL" dirty="0" smtClean="0"/>
              <a:t>Default </a:t>
            </a:r>
            <a:r>
              <a:rPr lang="nl-NL" dirty="0" err="1" smtClean="0"/>
              <a:t>desktops</a:t>
            </a:r>
            <a:endParaRPr lang="nl-NL" dirty="0" smtClean="0"/>
          </a:p>
          <a:p>
            <a:r>
              <a:rPr lang="nl-NL" dirty="0" smtClean="0"/>
              <a:t>Viewport instellen</a:t>
            </a:r>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68558" y="1825626"/>
            <a:ext cx="6685242" cy="3949342"/>
          </a:xfrm>
          <a:prstGeom prst="rect">
            <a:avLst/>
          </a:prstGeom>
        </p:spPr>
      </p:pic>
      <p:sp>
        <p:nvSpPr>
          <p:cNvPr id="9" name="Rechthoek 8"/>
          <p:cNvSpPr/>
          <p:nvPr/>
        </p:nvSpPr>
        <p:spPr>
          <a:xfrm>
            <a:off x="5499101" y="2095500"/>
            <a:ext cx="5016499" cy="3098800"/>
          </a:xfrm>
          <a:prstGeom prst="rect">
            <a:avLst/>
          </a:prstGeom>
          <a:solidFill>
            <a:srgbClr val="63CCF1">
              <a:alpha val="50000"/>
            </a:srgbClr>
          </a:solidFill>
          <a:ln w="63500">
            <a:solidFill>
              <a:srgbClr val="00B0F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NL" dirty="0" smtClean="0"/>
          </a:p>
        </p:txBody>
      </p:sp>
      <p:cxnSp>
        <p:nvCxnSpPr>
          <p:cNvPr id="8" name="Rechte verbindingslijn met pijl 7"/>
          <p:cNvCxnSpPr/>
          <p:nvPr/>
        </p:nvCxnSpPr>
        <p:spPr>
          <a:xfrm flipH="1" flipV="1">
            <a:off x="5499101" y="2095501"/>
            <a:ext cx="5016499" cy="3098799"/>
          </a:xfrm>
          <a:prstGeom prst="straightConnector1">
            <a:avLst/>
          </a:prstGeom>
          <a:ln w="120650" cap="rnd">
            <a:solidFill>
              <a:schemeClr val="bg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5926876"/>
      </p:ext>
    </p:extLst>
  </p:cSld>
  <p:clrMapOvr>
    <a:masterClrMapping/>
  </p:clrMapOvr>
  <p:transition spd="slow">
    <p:push/>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DE VIEWPORT</a:t>
            </a:r>
            <a:endParaRPr lang="nl-NL" dirty="0"/>
          </a:p>
        </p:txBody>
      </p:sp>
      <p:sp>
        <p:nvSpPr>
          <p:cNvPr id="4" name="Tijdelijke aanduiding voor tekst 3"/>
          <p:cNvSpPr>
            <a:spLocks noGrp="1"/>
          </p:cNvSpPr>
          <p:nvPr>
            <p:ph type="body" sz="quarter" idx="10"/>
          </p:nvPr>
        </p:nvSpPr>
        <p:spPr/>
        <p:txBody>
          <a:bodyPr>
            <a:noAutofit/>
          </a:bodyPr>
          <a:lstStyle/>
          <a:p>
            <a:r>
              <a:rPr lang="en-US" sz="3200" dirty="0">
                <a:solidFill>
                  <a:srgbClr val="F92672"/>
                </a:solidFill>
              </a:rPr>
              <a:t>&lt;meta</a:t>
            </a:r>
            <a:r>
              <a:rPr lang="en-US" sz="3200" dirty="0">
                <a:solidFill>
                  <a:srgbClr val="F8F8F2"/>
                </a:solidFill>
              </a:rPr>
              <a:t> </a:t>
            </a:r>
            <a:r>
              <a:rPr lang="en-US" sz="3200" dirty="0">
                <a:solidFill>
                  <a:srgbClr val="A6E22E"/>
                </a:solidFill>
              </a:rPr>
              <a:t>name=</a:t>
            </a:r>
            <a:r>
              <a:rPr lang="en-US" sz="3200" dirty="0">
                <a:solidFill>
                  <a:srgbClr val="E6DB74"/>
                </a:solidFill>
              </a:rPr>
              <a:t>"viewport"</a:t>
            </a:r>
            <a:r>
              <a:rPr lang="en-US" sz="3200" dirty="0">
                <a:solidFill>
                  <a:srgbClr val="F8F8F2"/>
                </a:solidFill>
              </a:rPr>
              <a:t> </a:t>
            </a:r>
            <a:r>
              <a:rPr lang="en-US" sz="3200" dirty="0" smtClean="0">
                <a:solidFill>
                  <a:srgbClr val="F8F8F2"/>
                </a:solidFill>
              </a:rPr>
              <a:t>	</a:t>
            </a:r>
            <a:r>
              <a:rPr lang="en-US" sz="3200" dirty="0" smtClean="0">
                <a:solidFill>
                  <a:srgbClr val="A6E22E"/>
                </a:solidFill>
              </a:rPr>
              <a:t>content=</a:t>
            </a:r>
            <a:r>
              <a:rPr lang="en-US" sz="3200" dirty="0" smtClean="0">
                <a:solidFill>
                  <a:srgbClr val="E6DB74"/>
                </a:solidFill>
              </a:rPr>
              <a:t>"</a:t>
            </a:r>
          </a:p>
          <a:p>
            <a:r>
              <a:rPr lang="en-US" sz="3200" dirty="0" smtClean="0">
                <a:solidFill>
                  <a:srgbClr val="E6DB74"/>
                </a:solidFill>
              </a:rPr>
              <a:t>	width=device-width,</a:t>
            </a:r>
          </a:p>
          <a:p>
            <a:r>
              <a:rPr lang="en-US" sz="3200" dirty="0">
                <a:solidFill>
                  <a:srgbClr val="E6DB74"/>
                </a:solidFill>
                <a:latin typeface="Monaco" panose="020B0509030404040204" pitchFamily="49" charset="0"/>
              </a:rPr>
              <a:t>	</a:t>
            </a:r>
            <a:r>
              <a:rPr lang="en-US" sz="3200" dirty="0" smtClean="0">
                <a:solidFill>
                  <a:srgbClr val="E6DB74"/>
                </a:solidFill>
                <a:latin typeface="Monaco" panose="020B0509030404040204" pitchFamily="49" charset="0"/>
              </a:rPr>
              <a:t>initial-scale=1,</a:t>
            </a:r>
          </a:p>
          <a:p>
            <a:r>
              <a:rPr lang="en-US" sz="3200" dirty="0">
                <a:solidFill>
                  <a:srgbClr val="E6DB74"/>
                </a:solidFill>
              </a:rPr>
              <a:t>	</a:t>
            </a:r>
            <a:r>
              <a:rPr lang="en-US" sz="3200" dirty="0" smtClean="0">
                <a:solidFill>
                  <a:srgbClr val="E6DB74"/>
                </a:solidFill>
                <a:latin typeface="Monaco" panose="020B0509030404040204" pitchFamily="49" charset="0"/>
              </a:rPr>
              <a:t>maximum-scale=1,</a:t>
            </a:r>
          </a:p>
          <a:p>
            <a:r>
              <a:rPr lang="en-US" sz="3200" dirty="0">
                <a:solidFill>
                  <a:srgbClr val="E6DB74"/>
                </a:solidFill>
              </a:rPr>
              <a:t>	</a:t>
            </a:r>
            <a:r>
              <a:rPr lang="en-US" sz="3200" dirty="0" smtClean="0">
                <a:solidFill>
                  <a:srgbClr val="E6DB74"/>
                </a:solidFill>
                <a:latin typeface="Monaco" panose="020B0509030404040204" pitchFamily="49" charset="0"/>
              </a:rPr>
              <a:t>user-scalable=no"</a:t>
            </a:r>
            <a:r>
              <a:rPr lang="en-US" sz="3200" dirty="0" smtClean="0">
                <a:solidFill>
                  <a:srgbClr val="F92672"/>
                </a:solidFill>
                <a:latin typeface="Monaco" panose="020B0509030404040204" pitchFamily="49" charset="0"/>
              </a:rPr>
              <a:t>&gt;</a:t>
            </a:r>
            <a:endParaRPr lang="en-US" sz="3200" dirty="0">
              <a:solidFill>
                <a:srgbClr val="F8F8F2"/>
              </a:solidFill>
              <a:latin typeface="Monaco" panose="020B0509030404040204" pitchFamily="49" charset="0"/>
            </a:endParaRPr>
          </a:p>
          <a:p>
            <a:endParaRPr lang="nl-NL" sz="3200" dirty="0"/>
          </a:p>
        </p:txBody>
      </p:sp>
    </p:spTree>
    <p:extLst>
      <p:ext uri="{BB962C8B-B14F-4D97-AF65-F5344CB8AC3E}">
        <p14:creationId xmlns:p14="http://schemas.microsoft.com/office/powerpoint/2010/main" val="3500037897"/>
      </p:ext>
    </p:extLst>
  </p:cSld>
  <p:clrMapOvr>
    <a:masterClrMapping/>
  </p:clrMapOvr>
  <p:transition spd="slow">
    <p:push/>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jdelijke aanduiding voor inhoud 6"/>
          <p:cNvSpPr>
            <a:spLocks noGrp="1"/>
          </p:cNvSpPr>
          <p:nvPr>
            <p:ph idx="1"/>
          </p:nvPr>
        </p:nvSpPr>
        <p:spPr/>
        <p:txBody>
          <a:bodyPr anchor="ctr">
            <a:normAutofit/>
          </a:bodyPr>
          <a:lstStyle/>
          <a:p>
            <a:pPr algn="ctr"/>
            <a:r>
              <a:rPr lang="nl-NL" sz="16600" dirty="0" smtClean="0">
                <a:latin typeface="FontAwesome" pitchFamily="2" charset="0"/>
              </a:rPr>
              <a:t>     </a:t>
            </a:r>
            <a:endParaRPr lang="nl-NL" sz="16600" dirty="0">
              <a:latin typeface="FontAwesome" pitchFamily="2" charset="0"/>
            </a:endParaRPr>
          </a:p>
        </p:txBody>
      </p:sp>
      <p:sp>
        <p:nvSpPr>
          <p:cNvPr id="2" name="Rechthoek 1">
            <a:hlinkClick r:id="rId3" action="ppaction://hlinkfile"/>
          </p:cNvPr>
          <p:cNvSpPr/>
          <p:nvPr/>
        </p:nvSpPr>
        <p:spPr>
          <a:xfrm>
            <a:off x="2520462" y="2719754"/>
            <a:ext cx="2637692" cy="2637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5" name="Titel 4"/>
          <p:cNvSpPr>
            <a:spLocks noGrp="1"/>
          </p:cNvSpPr>
          <p:nvPr>
            <p:ph type="title"/>
          </p:nvPr>
        </p:nvSpPr>
        <p:spPr/>
        <p:txBody>
          <a:bodyPr/>
          <a:lstStyle/>
          <a:p>
            <a:pPr algn="ctr"/>
            <a:r>
              <a:rPr lang="nl-NL" dirty="0" smtClean="0"/>
              <a:t>DE VIEWPORT</a:t>
            </a:r>
            <a:endParaRPr lang="nl-NL" dirty="0"/>
          </a:p>
        </p:txBody>
      </p:sp>
      <p:sp>
        <p:nvSpPr>
          <p:cNvPr id="8" name="Rechthoek 7">
            <a:hlinkClick r:id="rId4" action="ppaction://hlinkfile"/>
          </p:cNvPr>
          <p:cNvSpPr/>
          <p:nvPr/>
        </p:nvSpPr>
        <p:spPr>
          <a:xfrm>
            <a:off x="6937131" y="2682448"/>
            <a:ext cx="2637692" cy="2637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3229392603"/>
      </p:ext>
    </p:extLst>
  </p:cSld>
  <p:clrMapOvr>
    <a:masterClrMapping/>
  </p:clrMapOvr>
  <p:transition spd="slow">
    <p:push/>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MEDIA QUERIES</a:t>
            </a:r>
            <a:endParaRPr lang="nl-NL" dirty="0"/>
          </a:p>
        </p:txBody>
      </p:sp>
      <p:sp>
        <p:nvSpPr>
          <p:cNvPr id="4" name="Tijdelijke aanduiding voor inhoud 3"/>
          <p:cNvSpPr>
            <a:spLocks noGrp="1"/>
          </p:cNvSpPr>
          <p:nvPr>
            <p:ph idx="1"/>
          </p:nvPr>
        </p:nvSpPr>
        <p:spPr/>
        <p:txBody>
          <a:bodyPr/>
          <a:lstStyle/>
          <a:p>
            <a:r>
              <a:rPr lang="nl-NL" dirty="0" smtClean="0"/>
              <a:t>Default is mobile</a:t>
            </a:r>
          </a:p>
          <a:p>
            <a:endParaRPr lang="nl-NL" dirty="0" smtClean="0"/>
          </a:p>
          <a:p>
            <a:r>
              <a:rPr lang="nl-NL" dirty="0" smtClean="0"/>
              <a:t>4 verschillende media </a:t>
            </a:r>
            <a:r>
              <a:rPr lang="nl-NL" dirty="0" err="1" smtClean="0"/>
              <a:t>queries</a:t>
            </a:r>
            <a:endParaRPr lang="nl-NL" dirty="0" smtClean="0"/>
          </a:p>
          <a:p>
            <a:pPr lvl="2"/>
            <a:r>
              <a:rPr lang="nl-NL" sz="2400" i="1" dirty="0"/>
              <a:t>.</a:t>
            </a:r>
            <a:r>
              <a:rPr lang="nl-NL" sz="2400" i="1" dirty="0" smtClean="0"/>
              <a:t>col-</a:t>
            </a:r>
            <a:r>
              <a:rPr lang="nl-NL" sz="2400" i="1" dirty="0" err="1" smtClean="0"/>
              <a:t>xs</a:t>
            </a:r>
            <a:r>
              <a:rPr lang="nl-NL" sz="2400" i="1" dirty="0" smtClean="0"/>
              <a:t>-* 	(Extra kleine apparaten </a:t>
            </a:r>
            <a:r>
              <a:rPr lang="nl-NL" sz="2400" b="1" i="1" dirty="0"/>
              <a:t>(&lt;768px</a:t>
            </a:r>
            <a:r>
              <a:rPr lang="nl-NL" sz="2400" b="1" i="1" dirty="0" smtClean="0"/>
              <a:t>)</a:t>
            </a:r>
            <a:r>
              <a:rPr lang="nl-NL" sz="2400" i="1" dirty="0" smtClean="0"/>
              <a:t>)</a:t>
            </a:r>
          </a:p>
          <a:p>
            <a:pPr lvl="2"/>
            <a:r>
              <a:rPr lang="nl-NL" sz="2400" i="1" dirty="0"/>
              <a:t>.</a:t>
            </a:r>
            <a:r>
              <a:rPr lang="nl-NL" sz="2400" i="1" dirty="0" smtClean="0"/>
              <a:t>col-sm-* 	(Kleine apparaten </a:t>
            </a:r>
            <a:r>
              <a:rPr lang="nl-NL" sz="2400" b="1" i="1" dirty="0"/>
              <a:t>(≥768px</a:t>
            </a:r>
            <a:r>
              <a:rPr lang="nl-NL" sz="2400" b="1" i="1" dirty="0" smtClean="0"/>
              <a:t>)</a:t>
            </a:r>
            <a:r>
              <a:rPr lang="nl-NL" sz="2400" i="1" dirty="0" smtClean="0"/>
              <a:t>)</a:t>
            </a:r>
          </a:p>
          <a:p>
            <a:pPr lvl="2"/>
            <a:r>
              <a:rPr lang="nl-NL" sz="2400" i="1" dirty="0"/>
              <a:t>.</a:t>
            </a:r>
            <a:r>
              <a:rPr lang="nl-NL" sz="2400" i="1" dirty="0" smtClean="0"/>
              <a:t>col-md-* 	(Medium apparaten </a:t>
            </a:r>
            <a:r>
              <a:rPr lang="nl-NL" sz="2400" b="1" i="1" dirty="0"/>
              <a:t>(≥992px</a:t>
            </a:r>
            <a:r>
              <a:rPr lang="nl-NL" sz="2400" b="1" i="1" dirty="0" smtClean="0"/>
              <a:t>)</a:t>
            </a:r>
            <a:r>
              <a:rPr lang="nl-NL" sz="2400" i="1" dirty="0" smtClean="0"/>
              <a:t>)</a:t>
            </a:r>
          </a:p>
          <a:p>
            <a:pPr lvl="2"/>
            <a:r>
              <a:rPr lang="nl-NL" sz="2400" i="1" dirty="0"/>
              <a:t>.</a:t>
            </a:r>
            <a:r>
              <a:rPr lang="nl-NL" sz="2400" i="1" dirty="0" smtClean="0"/>
              <a:t>col-</a:t>
            </a:r>
            <a:r>
              <a:rPr lang="nl-NL" sz="2400" i="1" dirty="0" err="1" smtClean="0"/>
              <a:t>lg</a:t>
            </a:r>
            <a:r>
              <a:rPr lang="nl-NL" sz="2400" i="1" dirty="0" smtClean="0"/>
              <a:t>-* 	(Grote apparaten </a:t>
            </a:r>
            <a:r>
              <a:rPr lang="nl-NL" sz="2400" b="1" i="1" dirty="0"/>
              <a:t>(≥1200px</a:t>
            </a:r>
            <a:r>
              <a:rPr lang="nl-NL" sz="2400" b="1" i="1" dirty="0" smtClean="0"/>
              <a:t>)</a:t>
            </a:r>
            <a:r>
              <a:rPr lang="nl-NL" sz="2400" i="1" dirty="0" smtClean="0"/>
              <a:t>)</a:t>
            </a:r>
          </a:p>
          <a:p>
            <a:pPr lvl="2"/>
            <a:endParaRPr lang="nl-NL" sz="2400" i="1" dirty="0"/>
          </a:p>
          <a:p>
            <a:pPr lvl="2"/>
            <a:endParaRPr lang="nl-NL" sz="2400" i="1" dirty="0" smtClean="0"/>
          </a:p>
          <a:p>
            <a:pPr lvl="2" algn="r"/>
            <a:r>
              <a:rPr lang="nl-NL" sz="2400" i="1" dirty="0" smtClean="0"/>
              <a:t>* Vervangen met een cijfer</a:t>
            </a:r>
            <a:endParaRPr lang="nl-NL" sz="2400" i="1" dirty="0"/>
          </a:p>
        </p:txBody>
      </p:sp>
    </p:spTree>
    <p:extLst>
      <p:ext uri="{BB962C8B-B14F-4D97-AF65-F5344CB8AC3E}">
        <p14:creationId xmlns:p14="http://schemas.microsoft.com/office/powerpoint/2010/main" val="58704983"/>
      </p:ext>
    </p:extLst>
  </p:cSld>
  <p:clrMapOvr>
    <a:masterClrMapping/>
  </p:clrMapOvr>
  <p:transition spd="slow">
    <p:push/>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MEDIA QUERIES</a:t>
            </a:r>
            <a:endParaRPr lang="nl-NL" dirty="0"/>
          </a:p>
        </p:txBody>
      </p:sp>
      <p:sp>
        <p:nvSpPr>
          <p:cNvPr id="5" name="Tijdelijke aanduiding voor tekst 4"/>
          <p:cNvSpPr>
            <a:spLocks noGrp="1"/>
          </p:cNvSpPr>
          <p:nvPr>
            <p:ph type="body" sz="quarter" idx="10"/>
          </p:nvPr>
        </p:nvSpPr>
        <p:spPr/>
        <p:txBody>
          <a:bodyPr>
            <a:normAutofit fontScale="70000" lnSpcReduction="20000"/>
          </a:bodyPr>
          <a:lstStyle/>
          <a:p>
            <a:pPr>
              <a:lnSpc>
                <a:spcPct val="120000"/>
              </a:lnSpc>
            </a:pPr>
            <a:r>
              <a:rPr lang="nl-NL" dirty="0">
                <a:solidFill>
                  <a:srgbClr val="75715E"/>
                </a:solidFill>
              </a:rPr>
              <a:t>&lt;!–- Kleinere apparaten (telefoons, kleiner dan 768px</a:t>
            </a:r>
            <a:r>
              <a:rPr lang="nl-NL" dirty="0" smtClean="0">
                <a:solidFill>
                  <a:srgbClr val="75715E"/>
                </a:solidFill>
              </a:rPr>
              <a:t>) hebben geen </a:t>
            </a:r>
            <a:r>
              <a:rPr lang="nl-NL" dirty="0">
                <a:solidFill>
                  <a:srgbClr val="75715E"/>
                </a:solidFill>
              </a:rPr>
              <a:t>media query </a:t>
            </a:r>
            <a:r>
              <a:rPr lang="nl-NL" dirty="0" smtClean="0">
                <a:solidFill>
                  <a:srgbClr val="75715E"/>
                </a:solidFill>
              </a:rPr>
              <a:t>nodig. Dit </a:t>
            </a:r>
            <a:r>
              <a:rPr lang="nl-NL" dirty="0">
                <a:solidFill>
                  <a:srgbClr val="75715E"/>
                </a:solidFill>
              </a:rPr>
              <a:t>is de default </a:t>
            </a:r>
            <a:r>
              <a:rPr lang="nl-NL" dirty="0" smtClean="0">
                <a:solidFill>
                  <a:srgbClr val="75715E"/>
                </a:solidFill>
              </a:rPr>
              <a:t>binnen Bootstrap </a:t>
            </a:r>
            <a:r>
              <a:rPr lang="en-US" dirty="0">
                <a:solidFill>
                  <a:srgbClr val="75715E"/>
                </a:solidFill>
              </a:rPr>
              <a:t>--&gt;</a:t>
            </a:r>
            <a:endParaRPr lang="en-US" dirty="0">
              <a:solidFill>
                <a:srgbClr val="F8F8F2"/>
              </a:solidFill>
            </a:endParaRPr>
          </a:p>
          <a:p>
            <a:endParaRPr lang="nl-NL" dirty="0">
              <a:solidFill>
                <a:srgbClr val="75715E"/>
              </a:solidFill>
            </a:endParaRPr>
          </a:p>
          <a:p>
            <a:r>
              <a:rPr lang="nl-NL" dirty="0">
                <a:solidFill>
                  <a:srgbClr val="75715E"/>
                </a:solidFill>
              </a:rPr>
              <a:t>/* Kleine </a:t>
            </a:r>
            <a:r>
              <a:rPr lang="nl-NL" dirty="0" smtClean="0">
                <a:solidFill>
                  <a:srgbClr val="75715E"/>
                </a:solidFill>
              </a:rPr>
              <a:t>schermen (</a:t>
            </a:r>
            <a:r>
              <a:rPr lang="nl-NL" dirty="0">
                <a:solidFill>
                  <a:srgbClr val="75715E"/>
                </a:solidFill>
              </a:rPr>
              <a:t>tablets, 768px en hoger) */</a:t>
            </a:r>
            <a:endParaRPr lang="nl-NL" dirty="0">
              <a:solidFill>
                <a:srgbClr val="F8F8F2"/>
              </a:solidFill>
            </a:endParaRPr>
          </a:p>
          <a:p>
            <a:r>
              <a:rPr lang="nl-NL" dirty="0">
                <a:solidFill>
                  <a:srgbClr val="66D9EF"/>
                </a:solidFill>
              </a:rPr>
              <a:t>@</a:t>
            </a:r>
            <a:r>
              <a:rPr lang="nl-NL" dirty="0" smtClean="0">
                <a:solidFill>
                  <a:srgbClr val="66D9EF"/>
                </a:solidFill>
              </a:rPr>
              <a:t>media</a:t>
            </a:r>
            <a:r>
              <a:rPr lang="nl-NL" dirty="0" smtClean="0">
                <a:solidFill>
                  <a:srgbClr val="F8F8F2"/>
                </a:solidFill>
              </a:rPr>
              <a:t> </a:t>
            </a:r>
            <a:r>
              <a:rPr lang="nl-NL" dirty="0">
                <a:solidFill>
                  <a:srgbClr val="F92672"/>
                </a:solidFill>
              </a:rPr>
              <a:t>(min-</a:t>
            </a:r>
            <a:r>
              <a:rPr lang="nl-NL" dirty="0" err="1">
                <a:solidFill>
                  <a:srgbClr val="F92672"/>
                </a:solidFill>
              </a:rPr>
              <a:t>width</a:t>
            </a:r>
            <a:r>
              <a:rPr lang="nl-NL" dirty="0">
                <a:solidFill>
                  <a:srgbClr val="F92672"/>
                </a:solidFill>
              </a:rPr>
              <a:t>:</a:t>
            </a:r>
            <a:r>
              <a:rPr lang="nl-NL" dirty="0">
                <a:solidFill>
                  <a:srgbClr val="F8F8F2"/>
                </a:solidFill>
              </a:rPr>
              <a:t> </a:t>
            </a:r>
            <a:r>
              <a:rPr lang="nl-NL" dirty="0" smtClean="0">
                <a:solidFill>
                  <a:srgbClr val="66D9EF"/>
                </a:solidFill>
              </a:rPr>
              <a:t>768px</a:t>
            </a:r>
            <a:r>
              <a:rPr lang="nl-NL" dirty="0" smtClean="0">
                <a:solidFill>
                  <a:srgbClr val="F92672"/>
                </a:solidFill>
              </a:rPr>
              <a:t>)</a:t>
            </a:r>
            <a:r>
              <a:rPr lang="nl-NL" dirty="0" smtClean="0">
                <a:solidFill>
                  <a:srgbClr val="F8F8F2"/>
                </a:solidFill>
              </a:rPr>
              <a:t> </a:t>
            </a:r>
            <a:r>
              <a:rPr lang="nl-NL" dirty="0">
                <a:solidFill>
                  <a:srgbClr val="F8F8F2"/>
                </a:solidFill>
              </a:rPr>
              <a:t>{ </a:t>
            </a:r>
            <a:r>
              <a:rPr lang="nl-NL" dirty="0">
                <a:solidFill>
                  <a:srgbClr val="F92672"/>
                </a:solidFill>
              </a:rPr>
              <a:t>...</a:t>
            </a:r>
            <a:r>
              <a:rPr lang="nl-NL" dirty="0">
                <a:solidFill>
                  <a:srgbClr val="F8F8F2"/>
                </a:solidFill>
              </a:rPr>
              <a:t> }</a:t>
            </a:r>
          </a:p>
          <a:p>
            <a:endParaRPr lang="nl-NL" dirty="0">
              <a:solidFill>
                <a:srgbClr val="F8F8F2"/>
              </a:solidFill>
            </a:endParaRPr>
          </a:p>
          <a:p>
            <a:r>
              <a:rPr lang="nl-NL" dirty="0">
                <a:solidFill>
                  <a:srgbClr val="75715E"/>
                </a:solidFill>
              </a:rPr>
              <a:t>/* Medium schermen (</a:t>
            </a:r>
            <a:r>
              <a:rPr lang="nl-NL" dirty="0" err="1">
                <a:solidFill>
                  <a:srgbClr val="75715E"/>
                </a:solidFill>
              </a:rPr>
              <a:t>laptops</a:t>
            </a:r>
            <a:r>
              <a:rPr lang="nl-NL" dirty="0">
                <a:solidFill>
                  <a:srgbClr val="75715E"/>
                </a:solidFill>
              </a:rPr>
              <a:t>, 992px en hoger) */</a:t>
            </a:r>
            <a:endParaRPr lang="nl-NL" dirty="0">
              <a:solidFill>
                <a:srgbClr val="F8F8F2"/>
              </a:solidFill>
            </a:endParaRPr>
          </a:p>
          <a:p>
            <a:r>
              <a:rPr lang="nl-NL" dirty="0">
                <a:solidFill>
                  <a:srgbClr val="66D9EF"/>
                </a:solidFill>
              </a:rPr>
              <a:t>@media</a:t>
            </a:r>
            <a:r>
              <a:rPr lang="nl-NL" dirty="0">
                <a:solidFill>
                  <a:srgbClr val="F8F8F2"/>
                </a:solidFill>
              </a:rPr>
              <a:t> </a:t>
            </a:r>
            <a:r>
              <a:rPr lang="nl-NL" dirty="0" smtClean="0">
                <a:solidFill>
                  <a:srgbClr val="F92672"/>
                </a:solidFill>
              </a:rPr>
              <a:t>(</a:t>
            </a:r>
            <a:r>
              <a:rPr lang="nl-NL" dirty="0">
                <a:solidFill>
                  <a:srgbClr val="F92672"/>
                </a:solidFill>
              </a:rPr>
              <a:t>min-</a:t>
            </a:r>
            <a:r>
              <a:rPr lang="nl-NL" dirty="0" err="1">
                <a:solidFill>
                  <a:srgbClr val="F92672"/>
                </a:solidFill>
              </a:rPr>
              <a:t>width</a:t>
            </a:r>
            <a:r>
              <a:rPr lang="nl-NL" dirty="0">
                <a:solidFill>
                  <a:srgbClr val="F92672"/>
                </a:solidFill>
              </a:rPr>
              <a:t>:</a:t>
            </a:r>
            <a:r>
              <a:rPr lang="nl-NL" dirty="0">
                <a:solidFill>
                  <a:srgbClr val="F8F8F2"/>
                </a:solidFill>
              </a:rPr>
              <a:t> </a:t>
            </a:r>
            <a:r>
              <a:rPr lang="nl-NL" dirty="0" smtClean="0">
                <a:solidFill>
                  <a:srgbClr val="66D9EF"/>
                </a:solidFill>
              </a:rPr>
              <a:t>992px</a:t>
            </a:r>
            <a:r>
              <a:rPr lang="nl-NL" dirty="0" smtClean="0">
                <a:solidFill>
                  <a:srgbClr val="F92672"/>
                </a:solidFill>
              </a:rPr>
              <a:t>)</a:t>
            </a:r>
            <a:r>
              <a:rPr lang="nl-NL" dirty="0" smtClean="0">
                <a:solidFill>
                  <a:srgbClr val="F8F8F2"/>
                </a:solidFill>
              </a:rPr>
              <a:t> </a:t>
            </a:r>
            <a:r>
              <a:rPr lang="nl-NL" dirty="0">
                <a:solidFill>
                  <a:srgbClr val="F8F8F2"/>
                </a:solidFill>
              </a:rPr>
              <a:t>{ </a:t>
            </a:r>
            <a:r>
              <a:rPr lang="nl-NL" dirty="0">
                <a:solidFill>
                  <a:srgbClr val="F92672"/>
                </a:solidFill>
              </a:rPr>
              <a:t>...</a:t>
            </a:r>
            <a:r>
              <a:rPr lang="nl-NL" dirty="0">
                <a:solidFill>
                  <a:srgbClr val="F8F8F2"/>
                </a:solidFill>
              </a:rPr>
              <a:t> }</a:t>
            </a:r>
          </a:p>
          <a:p>
            <a:endParaRPr lang="nl-NL" dirty="0">
              <a:solidFill>
                <a:srgbClr val="F8F8F2"/>
              </a:solidFill>
            </a:endParaRPr>
          </a:p>
          <a:p>
            <a:r>
              <a:rPr lang="nl-NL" dirty="0">
                <a:solidFill>
                  <a:srgbClr val="75715E"/>
                </a:solidFill>
              </a:rPr>
              <a:t>/* Grote schermen (</a:t>
            </a:r>
            <a:r>
              <a:rPr lang="nl-NL" dirty="0" err="1">
                <a:solidFill>
                  <a:srgbClr val="75715E"/>
                </a:solidFill>
              </a:rPr>
              <a:t>desktops</a:t>
            </a:r>
            <a:r>
              <a:rPr lang="nl-NL" dirty="0">
                <a:solidFill>
                  <a:srgbClr val="75715E"/>
                </a:solidFill>
              </a:rPr>
              <a:t>, 1200px en hoger) */</a:t>
            </a:r>
            <a:endParaRPr lang="nl-NL" dirty="0">
              <a:solidFill>
                <a:srgbClr val="F8F8F2"/>
              </a:solidFill>
            </a:endParaRPr>
          </a:p>
          <a:p>
            <a:r>
              <a:rPr lang="nl-NL" dirty="0">
                <a:solidFill>
                  <a:srgbClr val="66D9EF"/>
                </a:solidFill>
              </a:rPr>
              <a:t>@media</a:t>
            </a:r>
            <a:r>
              <a:rPr lang="nl-NL" dirty="0">
                <a:solidFill>
                  <a:srgbClr val="F8F8F2"/>
                </a:solidFill>
              </a:rPr>
              <a:t> </a:t>
            </a:r>
            <a:r>
              <a:rPr lang="nl-NL" dirty="0" smtClean="0">
                <a:solidFill>
                  <a:srgbClr val="F92672"/>
                </a:solidFill>
              </a:rPr>
              <a:t>(</a:t>
            </a:r>
            <a:r>
              <a:rPr lang="nl-NL" dirty="0">
                <a:solidFill>
                  <a:srgbClr val="F92672"/>
                </a:solidFill>
              </a:rPr>
              <a:t>min-</a:t>
            </a:r>
            <a:r>
              <a:rPr lang="nl-NL" dirty="0" err="1">
                <a:solidFill>
                  <a:srgbClr val="F92672"/>
                </a:solidFill>
              </a:rPr>
              <a:t>width</a:t>
            </a:r>
            <a:r>
              <a:rPr lang="nl-NL" dirty="0">
                <a:solidFill>
                  <a:srgbClr val="F92672"/>
                </a:solidFill>
              </a:rPr>
              <a:t>:</a:t>
            </a:r>
            <a:r>
              <a:rPr lang="nl-NL" dirty="0">
                <a:solidFill>
                  <a:srgbClr val="F8F8F2"/>
                </a:solidFill>
              </a:rPr>
              <a:t> </a:t>
            </a:r>
            <a:r>
              <a:rPr lang="nl-NL" dirty="0" smtClean="0">
                <a:solidFill>
                  <a:srgbClr val="66D9EF"/>
                </a:solidFill>
              </a:rPr>
              <a:t>1200px</a:t>
            </a:r>
            <a:r>
              <a:rPr lang="nl-NL" dirty="0" smtClean="0">
                <a:solidFill>
                  <a:srgbClr val="F92672"/>
                </a:solidFill>
              </a:rPr>
              <a:t>)</a:t>
            </a:r>
            <a:r>
              <a:rPr lang="nl-NL" dirty="0" smtClean="0">
                <a:solidFill>
                  <a:srgbClr val="F8F8F2"/>
                </a:solidFill>
              </a:rPr>
              <a:t> </a:t>
            </a:r>
            <a:r>
              <a:rPr lang="nl-NL" dirty="0">
                <a:solidFill>
                  <a:srgbClr val="F8F8F2"/>
                </a:solidFill>
              </a:rPr>
              <a:t>{ </a:t>
            </a:r>
            <a:r>
              <a:rPr lang="nl-NL" dirty="0">
                <a:solidFill>
                  <a:srgbClr val="F92672"/>
                </a:solidFill>
              </a:rPr>
              <a:t>...</a:t>
            </a:r>
            <a:r>
              <a:rPr lang="nl-NL" dirty="0">
                <a:solidFill>
                  <a:srgbClr val="F8F8F2"/>
                </a:solidFill>
              </a:rPr>
              <a:t> </a:t>
            </a:r>
            <a:r>
              <a:rPr lang="nl-NL" dirty="0" smtClean="0">
                <a:solidFill>
                  <a:srgbClr val="F8F8F2"/>
                </a:solidFill>
              </a:rPr>
              <a:t>}</a:t>
            </a:r>
            <a:endParaRPr lang="nl-NL" dirty="0">
              <a:solidFill>
                <a:srgbClr val="F8F8F2"/>
              </a:solidFill>
            </a:endParaRPr>
          </a:p>
        </p:txBody>
      </p:sp>
    </p:spTree>
    <p:extLst>
      <p:ext uri="{BB962C8B-B14F-4D97-AF65-F5344CB8AC3E}">
        <p14:creationId xmlns:p14="http://schemas.microsoft.com/office/powerpoint/2010/main" val="1675097124"/>
      </p:ext>
    </p:extLst>
  </p:cSld>
  <p:clrMapOvr>
    <a:masterClrMapping/>
  </p:clrMapOvr>
  <p:transition spd="slow">
    <p:push/>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FONTS</a:t>
            </a:r>
            <a:endParaRPr lang="nl-NL" dirty="0"/>
          </a:p>
        </p:txBody>
      </p:sp>
      <p:sp>
        <p:nvSpPr>
          <p:cNvPr id="7" name="Tijdelijke aanduiding voor tekst 6"/>
          <p:cNvSpPr>
            <a:spLocks noGrp="1"/>
          </p:cNvSpPr>
          <p:nvPr>
            <p:ph type="body" idx="1"/>
          </p:nvPr>
        </p:nvSpPr>
        <p:spPr/>
        <p:txBody>
          <a:bodyPr/>
          <a:lstStyle/>
          <a:p>
            <a:r>
              <a:rPr lang="nl-NL" dirty="0" smtClean="0"/>
              <a:t>Statisch</a:t>
            </a:r>
            <a:endParaRPr lang="nl-NL" dirty="0"/>
          </a:p>
        </p:txBody>
      </p:sp>
      <p:sp>
        <p:nvSpPr>
          <p:cNvPr id="5" name="Tijdelijke aanduiding voor inhoud 4"/>
          <p:cNvSpPr>
            <a:spLocks noGrp="1"/>
          </p:cNvSpPr>
          <p:nvPr>
            <p:ph sz="half" idx="2"/>
          </p:nvPr>
        </p:nvSpPr>
        <p:spPr/>
        <p:txBody>
          <a:bodyPr/>
          <a:lstStyle/>
          <a:p>
            <a:r>
              <a:rPr lang="nl-NL" dirty="0" smtClean="0"/>
              <a:t>PX</a:t>
            </a:r>
          </a:p>
        </p:txBody>
      </p:sp>
      <p:sp>
        <p:nvSpPr>
          <p:cNvPr id="8" name="Tijdelijke aanduiding voor tekst 7"/>
          <p:cNvSpPr>
            <a:spLocks noGrp="1"/>
          </p:cNvSpPr>
          <p:nvPr>
            <p:ph type="body" sz="quarter" idx="3"/>
          </p:nvPr>
        </p:nvSpPr>
        <p:spPr/>
        <p:txBody>
          <a:bodyPr/>
          <a:lstStyle/>
          <a:p>
            <a:r>
              <a:rPr lang="nl-NL" dirty="0" smtClean="0"/>
              <a:t>Dynamisch</a:t>
            </a:r>
            <a:endParaRPr lang="nl-NL" dirty="0"/>
          </a:p>
        </p:txBody>
      </p:sp>
      <p:sp>
        <p:nvSpPr>
          <p:cNvPr id="6" name="Tijdelijke aanduiding voor inhoud 5"/>
          <p:cNvSpPr>
            <a:spLocks noGrp="1"/>
          </p:cNvSpPr>
          <p:nvPr>
            <p:ph sz="quarter" idx="4"/>
          </p:nvPr>
        </p:nvSpPr>
        <p:spPr/>
        <p:txBody>
          <a:bodyPr/>
          <a:lstStyle/>
          <a:p>
            <a:r>
              <a:rPr lang="nl-NL" dirty="0"/>
              <a:t>EM</a:t>
            </a:r>
          </a:p>
          <a:p>
            <a:r>
              <a:rPr lang="nl-NL" dirty="0"/>
              <a:t>REM</a:t>
            </a:r>
          </a:p>
          <a:p>
            <a:r>
              <a:rPr lang="nl-NL" dirty="0"/>
              <a:t>%</a:t>
            </a:r>
          </a:p>
          <a:p>
            <a:r>
              <a:rPr lang="nl-NL" dirty="0"/>
              <a:t>VW, VH &amp; VMIN</a:t>
            </a:r>
          </a:p>
          <a:p>
            <a:endParaRPr lang="nl-NL" dirty="0"/>
          </a:p>
        </p:txBody>
      </p:sp>
    </p:spTree>
    <p:extLst>
      <p:ext uri="{BB962C8B-B14F-4D97-AF65-F5344CB8AC3E}">
        <p14:creationId xmlns:p14="http://schemas.microsoft.com/office/powerpoint/2010/main" val="446593620"/>
      </p:ext>
    </p:extLst>
  </p:cSld>
  <p:clrMapOvr>
    <a:masterClrMapping/>
  </p:clrMapOvr>
  <p:transition spd="slow">
    <p:push/>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NAVIGATIE</a:t>
            </a:r>
            <a:endParaRPr lang="nl-NL" dirty="0"/>
          </a:p>
        </p:txBody>
      </p:sp>
      <p:sp>
        <p:nvSpPr>
          <p:cNvPr id="4" name="Tijdelijke aanduiding voor inhoud 3"/>
          <p:cNvSpPr>
            <a:spLocks noGrp="1"/>
          </p:cNvSpPr>
          <p:nvPr>
            <p:ph idx="1"/>
          </p:nvPr>
        </p:nvSpPr>
        <p:spPr/>
        <p:txBody>
          <a:bodyPr/>
          <a:lstStyle/>
          <a:p>
            <a:r>
              <a:rPr lang="nl-NL" dirty="0" smtClean="0"/>
              <a:t>Verticaal</a:t>
            </a:r>
          </a:p>
          <a:p>
            <a:r>
              <a:rPr lang="nl-NL" dirty="0" smtClean="0"/>
              <a:t>Verdeling</a:t>
            </a:r>
          </a:p>
          <a:p>
            <a:r>
              <a:rPr lang="nl-NL" dirty="0" smtClean="0"/>
              <a:t>Dropdowns</a:t>
            </a:r>
          </a:p>
          <a:p>
            <a:r>
              <a:rPr lang="nl-NL" dirty="0" smtClean="0"/>
              <a:t>Uitlijnen</a:t>
            </a:r>
          </a:p>
          <a:p>
            <a:r>
              <a:rPr lang="nl-NL" dirty="0" smtClean="0"/>
              <a:t>Vast aan scherm</a:t>
            </a:r>
          </a:p>
          <a:p>
            <a:r>
              <a:rPr lang="nl-NL" dirty="0" smtClean="0"/>
              <a:t>Hamburgermenu</a:t>
            </a:r>
          </a:p>
        </p:txBody>
      </p:sp>
    </p:spTree>
    <p:extLst>
      <p:ext uri="{BB962C8B-B14F-4D97-AF65-F5344CB8AC3E}">
        <p14:creationId xmlns:p14="http://schemas.microsoft.com/office/powerpoint/2010/main" val="1786608971"/>
      </p:ext>
    </p:extLst>
  </p:cSld>
  <p:clrMapOvr>
    <a:masterClrMapping/>
  </p:clrMapOvr>
  <p:transition spd="slow">
    <p:push/>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a:t>NAVIGATIE</a:t>
            </a:r>
          </a:p>
        </p:txBody>
      </p:sp>
      <p:sp>
        <p:nvSpPr>
          <p:cNvPr id="5" name="Tijdelijke aanduiding voor tekst 4"/>
          <p:cNvSpPr>
            <a:spLocks noGrp="1"/>
          </p:cNvSpPr>
          <p:nvPr>
            <p:ph type="body" sz="quarter" idx="10"/>
          </p:nvPr>
        </p:nvSpPr>
        <p:spPr/>
        <p:txBody>
          <a:bodyPr>
            <a:normAutofit fontScale="70000" lnSpcReduction="20000"/>
          </a:bodyPr>
          <a:lstStyle/>
          <a:p>
            <a:r>
              <a:rPr lang="nl-NL" dirty="0">
                <a:solidFill>
                  <a:srgbClr val="F92672"/>
                </a:solidFill>
              </a:rPr>
              <a:t>&lt;div</a:t>
            </a:r>
            <a:r>
              <a:rPr lang="nl-NL" dirty="0">
                <a:solidFill>
                  <a:srgbClr val="F8F8F2"/>
                </a:solidFill>
              </a:rPr>
              <a:t> </a:t>
            </a:r>
            <a:r>
              <a:rPr lang="nl-NL" dirty="0">
                <a:solidFill>
                  <a:srgbClr val="A6E22E"/>
                </a:solidFill>
              </a:rPr>
              <a:t>class=</a:t>
            </a:r>
            <a:r>
              <a:rPr lang="nl-NL" dirty="0">
                <a:solidFill>
                  <a:srgbClr val="E6DB74"/>
                </a:solidFill>
              </a:rPr>
              <a:t>"</a:t>
            </a:r>
            <a:r>
              <a:rPr lang="nl-NL" dirty="0" err="1">
                <a:solidFill>
                  <a:srgbClr val="E6DB74"/>
                </a:solidFill>
              </a:rPr>
              <a:t>navbar</a:t>
            </a:r>
            <a:r>
              <a:rPr lang="nl-NL" dirty="0">
                <a:solidFill>
                  <a:srgbClr val="E6DB74"/>
                </a:solidFill>
              </a:rPr>
              <a:t>-header"</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&lt;button</a:t>
            </a:r>
            <a:r>
              <a:rPr lang="nl-NL" dirty="0">
                <a:solidFill>
                  <a:srgbClr val="F8F8F2"/>
                </a:solidFill>
              </a:rPr>
              <a:t> </a:t>
            </a:r>
            <a:r>
              <a:rPr lang="nl-NL" dirty="0">
                <a:solidFill>
                  <a:srgbClr val="A6E22E"/>
                </a:solidFill>
              </a:rPr>
              <a:t>type=</a:t>
            </a:r>
            <a:r>
              <a:rPr lang="nl-NL" dirty="0">
                <a:solidFill>
                  <a:srgbClr val="E6DB74"/>
                </a:solidFill>
              </a:rPr>
              <a:t>"button"</a:t>
            </a:r>
            <a:endParaRPr lang="nl-NL" dirty="0">
              <a:solidFill>
                <a:srgbClr val="F8F8F2"/>
              </a:solidFill>
            </a:endParaRPr>
          </a:p>
          <a:p>
            <a:r>
              <a:rPr lang="nl-NL" dirty="0">
                <a:solidFill>
                  <a:srgbClr val="F8F8F2"/>
                </a:solidFill>
              </a:rPr>
              <a:t>          </a:t>
            </a:r>
            <a:r>
              <a:rPr lang="nl-NL" dirty="0">
                <a:solidFill>
                  <a:srgbClr val="A6E22E"/>
                </a:solidFill>
              </a:rPr>
              <a:t>class=</a:t>
            </a:r>
            <a:r>
              <a:rPr lang="nl-NL" dirty="0">
                <a:solidFill>
                  <a:srgbClr val="E6DB74"/>
                </a:solidFill>
              </a:rPr>
              <a:t>"</a:t>
            </a:r>
            <a:r>
              <a:rPr lang="nl-NL" dirty="0" err="1">
                <a:solidFill>
                  <a:srgbClr val="E6DB74"/>
                </a:solidFill>
              </a:rPr>
              <a:t>navbar-toggle</a:t>
            </a:r>
            <a:r>
              <a:rPr lang="nl-NL" dirty="0">
                <a:solidFill>
                  <a:srgbClr val="E6DB74"/>
                </a:solidFill>
              </a:rPr>
              <a:t> </a:t>
            </a:r>
            <a:r>
              <a:rPr lang="nl-NL" dirty="0" err="1">
                <a:solidFill>
                  <a:srgbClr val="E6DB74"/>
                </a:solidFill>
              </a:rPr>
              <a:t>collapsed</a:t>
            </a:r>
            <a:r>
              <a:rPr lang="nl-NL" dirty="0">
                <a:solidFill>
                  <a:srgbClr val="E6DB74"/>
                </a:solidFill>
              </a:rPr>
              <a:t>"</a:t>
            </a:r>
            <a:endParaRPr lang="nl-NL" dirty="0">
              <a:solidFill>
                <a:srgbClr val="F8F8F2"/>
              </a:solidFill>
            </a:endParaRPr>
          </a:p>
          <a:p>
            <a:r>
              <a:rPr lang="nl-NL" dirty="0">
                <a:solidFill>
                  <a:srgbClr val="F8F8F2"/>
                </a:solidFill>
              </a:rPr>
              <a:t>          </a:t>
            </a:r>
            <a:r>
              <a:rPr lang="nl-NL" dirty="0">
                <a:solidFill>
                  <a:srgbClr val="A6E22E"/>
                </a:solidFill>
              </a:rPr>
              <a:t>data-</a:t>
            </a:r>
            <a:r>
              <a:rPr lang="nl-NL" dirty="0" err="1">
                <a:solidFill>
                  <a:srgbClr val="A6E22E"/>
                </a:solidFill>
              </a:rPr>
              <a:t>toggle</a:t>
            </a:r>
            <a:r>
              <a:rPr lang="nl-NL" dirty="0">
                <a:solidFill>
                  <a:srgbClr val="A6E22E"/>
                </a:solidFill>
              </a:rPr>
              <a:t>=</a:t>
            </a:r>
            <a:r>
              <a:rPr lang="nl-NL" dirty="0">
                <a:solidFill>
                  <a:srgbClr val="E6DB74"/>
                </a:solidFill>
              </a:rPr>
              <a:t>"</a:t>
            </a:r>
            <a:r>
              <a:rPr lang="nl-NL" dirty="0" err="1" smtClean="0">
                <a:solidFill>
                  <a:srgbClr val="E6DB74"/>
                </a:solidFill>
              </a:rPr>
              <a:t>collapse</a:t>
            </a:r>
            <a:r>
              <a:rPr lang="nl-NL" dirty="0" smtClean="0">
                <a:solidFill>
                  <a:srgbClr val="E6DB74"/>
                </a:solidFill>
              </a:rPr>
              <a:t>"</a:t>
            </a:r>
            <a:r>
              <a:rPr lang="nl-NL" dirty="0" smtClean="0">
                <a:solidFill>
                  <a:srgbClr val="F92672"/>
                </a:solidFill>
              </a:rPr>
              <a:t>&gt;</a:t>
            </a:r>
            <a:endParaRPr lang="nl-NL" dirty="0">
              <a:solidFill>
                <a:srgbClr val="F8F8F2"/>
              </a:solidFill>
            </a:endParaRPr>
          </a:p>
          <a:p>
            <a:r>
              <a:rPr lang="en-US" dirty="0">
                <a:solidFill>
                  <a:srgbClr val="F8F8F2"/>
                </a:solidFill>
              </a:rPr>
              <a:t>    </a:t>
            </a:r>
            <a:r>
              <a:rPr lang="en-US" dirty="0">
                <a:solidFill>
                  <a:srgbClr val="F92672"/>
                </a:solidFill>
              </a:rPr>
              <a:t>&lt;span</a:t>
            </a:r>
            <a:r>
              <a:rPr lang="en-US" dirty="0">
                <a:solidFill>
                  <a:srgbClr val="F8F8F2"/>
                </a:solidFill>
              </a:rPr>
              <a:t> </a:t>
            </a:r>
            <a:r>
              <a:rPr lang="en-US" dirty="0">
                <a:solidFill>
                  <a:srgbClr val="A6E22E"/>
                </a:solidFill>
              </a:rPr>
              <a:t>class=</a:t>
            </a:r>
            <a:r>
              <a:rPr lang="en-US" dirty="0">
                <a:solidFill>
                  <a:srgbClr val="E6DB74"/>
                </a:solidFill>
              </a:rPr>
              <a:t>"</a:t>
            </a:r>
            <a:r>
              <a:rPr lang="en-US" dirty="0" err="1">
                <a:solidFill>
                  <a:srgbClr val="E6DB74"/>
                </a:solidFill>
              </a:rPr>
              <a:t>sr</a:t>
            </a:r>
            <a:r>
              <a:rPr lang="en-US" dirty="0">
                <a:solidFill>
                  <a:srgbClr val="E6DB74"/>
                </a:solidFill>
              </a:rPr>
              <a:t>-only"</a:t>
            </a:r>
            <a:r>
              <a:rPr lang="en-US" dirty="0">
                <a:solidFill>
                  <a:srgbClr val="F92672"/>
                </a:solidFill>
              </a:rPr>
              <a:t>&gt;</a:t>
            </a:r>
            <a:r>
              <a:rPr lang="en-US" dirty="0">
                <a:solidFill>
                  <a:srgbClr val="F8F8F2"/>
                </a:solidFill>
              </a:rPr>
              <a:t>Toggle navigation</a:t>
            </a:r>
            <a:r>
              <a:rPr lang="en-US" dirty="0">
                <a:solidFill>
                  <a:srgbClr val="F92672"/>
                </a:solidFill>
              </a:rPr>
              <a:t>&lt;/span&gt;</a:t>
            </a:r>
            <a:endParaRPr lang="en-US" dirty="0">
              <a:solidFill>
                <a:srgbClr val="F8F8F2"/>
              </a:solidFill>
            </a:endParaRPr>
          </a:p>
          <a:p>
            <a:r>
              <a:rPr lang="nl-NL" dirty="0">
                <a:solidFill>
                  <a:srgbClr val="F8F8F2"/>
                </a:solidFill>
              </a:rPr>
              <a:t>    </a:t>
            </a:r>
            <a:r>
              <a:rPr lang="nl-NL" dirty="0">
                <a:solidFill>
                  <a:srgbClr val="F92672"/>
                </a:solidFill>
              </a:rPr>
              <a:t>&lt;span</a:t>
            </a:r>
            <a:r>
              <a:rPr lang="nl-NL" dirty="0">
                <a:solidFill>
                  <a:srgbClr val="F8F8F2"/>
                </a:solidFill>
              </a:rPr>
              <a:t> </a:t>
            </a:r>
            <a:r>
              <a:rPr lang="nl-NL" dirty="0">
                <a:solidFill>
                  <a:srgbClr val="A6E22E"/>
                </a:solidFill>
              </a:rPr>
              <a:t>class=</a:t>
            </a:r>
            <a:r>
              <a:rPr lang="nl-NL" dirty="0">
                <a:solidFill>
                  <a:srgbClr val="E6DB74"/>
                </a:solidFill>
              </a:rPr>
              <a:t>"icon-bar"</a:t>
            </a:r>
            <a:r>
              <a:rPr lang="nl-NL" dirty="0">
                <a:solidFill>
                  <a:srgbClr val="F92672"/>
                </a:solidFill>
              </a:rPr>
              <a:t>&gt;&lt;/span&gt;</a:t>
            </a:r>
            <a:endParaRPr lang="nl-NL" dirty="0">
              <a:solidFill>
                <a:srgbClr val="F8F8F2"/>
              </a:solidFill>
            </a:endParaRPr>
          </a:p>
          <a:p>
            <a:r>
              <a:rPr lang="nl-NL" dirty="0">
                <a:solidFill>
                  <a:srgbClr val="F8F8F2"/>
                </a:solidFill>
              </a:rPr>
              <a:t>    </a:t>
            </a:r>
            <a:r>
              <a:rPr lang="nl-NL" dirty="0">
                <a:solidFill>
                  <a:srgbClr val="F92672"/>
                </a:solidFill>
              </a:rPr>
              <a:t>&lt;span</a:t>
            </a:r>
            <a:r>
              <a:rPr lang="nl-NL" dirty="0">
                <a:solidFill>
                  <a:srgbClr val="F8F8F2"/>
                </a:solidFill>
              </a:rPr>
              <a:t> </a:t>
            </a:r>
            <a:r>
              <a:rPr lang="nl-NL" dirty="0">
                <a:solidFill>
                  <a:srgbClr val="A6E22E"/>
                </a:solidFill>
              </a:rPr>
              <a:t>class=</a:t>
            </a:r>
            <a:r>
              <a:rPr lang="nl-NL" dirty="0">
                <a:solidFill>
                  <a:srgbClr val="E6DB74"/>
                </a:solidFill>
              </a:rPr>
              <a:t>"icon-bar"</a:t>
            </a:r>
            <a:r>
              <a:rPr lang="nl-NL" dirty="0">
                <a:solidFill>
                  <a:srgbClr val="F92672"/>
                </a:solidFill>
              </a:rPr>
              <a:t>&gt;&lt;/span&gt;</a:t>
            </a:r>
            <a:endParaRPr lang="nl-NL" dirty="0">
              <a:solidFill>
                <a:srgbClr val="F8F8F2"/>
              </a:solidFill>
            </a:endParaRPr>
          </a:p>
          <a:p>
            <a:r>
              <a:rPr lang="nl-NL" dirty="0">
                <a:solidFill>
                  <a:srgbClr val="F8F8F2"/>
                </a:solidFill>
              </a:rPr>
              <a:t>    </a:t>
            </a:r>
            <a:r>
              <a:rPr lang="nl-NL" dirty="0">
                <a:solidFill>
                  <a:srgbClr val="F92672"/>
                </a:solidFill>
              </a:rPr>
              <a:t>&lt;span</a:t>
            </a:r>
            <a:r>
              <a:rPr lang="nl-NL" dirty="0">
                <a:solidFill>
                  <a:srgbClr val="F8F8F2"/>
                </a:solidFill>
              </a:rPr>
              <a:t> </a:t>
            </a:r>
            <a:r>
              <a:rPr lang="nl-NL" dirty="0">
                <a:solidFill>
                  <a:srgbClr val="A6E22E"/>
                </a:solidFill>
              </a:rPr>
              <a:t>class=</a:t>
            </a:r>
            <a:r>
              <a:rPr lang="nl-NL" dirty="0">
                <a:solidFill>
                  <a:srgbClr val="E6DB74"/>
                </a:solidFill>
              </a:rPr>
              <a:t>"icon-bar"</a:t>
            </a:r>
            <a:r>
              <a:rPr lang="nl-NL" dirty="0">
                <a:solidFill>
                  <a:srgbClr val="F92672"/>
                </a:solidFill>
              </a:rPr>
              <a:t>&gt;&lt;/span&gt;</a:t>
            </a:r>
            <a:endParaRPr lang="nl-NL" dirty="0">
              <a:solidFill>
                <a:srgbClr val="F8F8F2"/>
              </a:solidFill>
            </a:endParaRPr>
          </a:p>
          <a:p>
            <a:r>
              <a:rPr lang="nl-NL" dirty="0">
                <a:solidFill>
                  <a:srgbClr val="F8F8F2"/>
                </a:solidFill>
              </a:rPr>
              <a:t>  </a:t>
            </a:r>
            <a:r>
              <a:rPr lang="nl-NL" dirty="0">
                <a:solidFill>
                  <a:srgbClr val="F92672"/>
                </a:solidFill>
              </a:rPr>
              <a:t>&lt;/button&gt;</a:t>
            </a:r>
            <a:endParaRPr lang="nl-NL" dirty="0">
              <a:solidFill>
                <a:srgbClr val="F8F8F2"/>
              </a:solidFill>
            </a:endParaRPr>
          </a:p>
          <a:p>
            <a:r>
              <a:rPr lang="en-US" dirty="0">
                <a:solidFill>
                  <a:srgbClr val="F8F8F2"/>
                </a:solidFill>
              </a:rPr>
              <a:t>  </a:t>
            </a:r>
            <a:r>
              <a:rPr lang="en-US" dirty="0">
                <a:solidFill>
                  <a:srgbClr val="F92672"/>
                </a:solidFill>
              </a:rPr>
              <a:t>&lt;a</a:t>
            </a:r>
            <a:r>
              <a:rPr lang="en-US" dirty="0">
                <a:solidFill>
                  <a:srgbClr val="F8F8F2"/>
                </a:solidFill>
              </a:rPr>
              <a:t> </a:t>
            </a:r>
            <a:r>
              <a:rPr lang="en-US" dirty="0">
                <a:solidFill>
                  <a:srgbClr val="A6E22E"/>
                </a:solidFill>
              </a:rPr>
              <a:t>class=</a:t>
            </a:r>
            <a:r>
              <a:rPr lang="en-US" dirty="0">
                <a:solidFill>
                  <a:srgbClr val="E6DB74"/>
                </a:solidFill>
              </a:rPr>
              <a:t>"</a:t>
            </a:r>
            <a:r>
              <a:rPr lang="en-US" dirty="0" err="1">
                <a:solidFill>
                  <a:srgbClr val="E6DB74"/>
                </a:solidFill>
              </a:rPr>
              <a:t>navbar</a:t>
            </a:r>
            <a:r>
              <a:rPr lang="en-US" dirty="0">
                <a:solidFill>
                  <a:srgbClr val="E6DB74"/>
                </a:solidFill>
              </a:rPr>
              <a:t>-brand"</a:t>
            </a:r>
            <a:r>
              <a:rPr lang="en-US" dirty="0">
                <a:solidFill>
                  <a:srgbClr val="F8F8F2"/>
                </a:solidFill>
              </a:rPr>
              <a:t> </a:t>
            </a:r>
            <a:r>
              <a:rPr lang="en-US" dirty="0" err="1">
                <a:solidFill>
                  <a:srgbClr val="A6E22E"/>
                </a:solidFill>
              </a:rPr>
              <a:t>href</a:t>
            </a:r>
            <a:r>
              <a:rPr lang="en-US" dirty="0">
                <a:solidFill>
                  <a:srgbClr val="A6E22E"/>
                </a:solidFill>
              </a:rPr>
              <a:t>=</a:t>
            </a:r>
            <a:r>
              <a:rPr lang="en-US" dirty="0">
                <a:solidFill>
                  <a:srgbClr val="E6DB74"/>
                </a:solidFill>
              </a:rPr>
              <a:t>"#"</a:t>
            </a:r>
            <a:r>
              <a:rPr lang="en-US" dirty="0">
                <a:solidFill>
                  <a:srgbClr val="F92672"/>
                </a:solidFill>
              </a:rPr>
              <a:t>&gt;</a:t>
            </a:r>
            <a:r>
              <a:rPr lang="en-US" dirty="0">
                <a:solidFill>
                  <a:srgbClr val="F8F8F2"/>
                </a:solidFill>
              </a:rPr>
              <a:t>Project name</a:t>
            </a:r>
            <a:r>
              <a:rPr lang="en-US" dirty="0">
                <a:solidFill>
                  <a:srgbClr val="F92672"/>
                </a:solidFill>
              </a:rPr>
              <a:t>&lt;/a&gt;</a:t>
            </a:r>
            <a:endParaRPr lang="en-US" dirty="0">
              <a:solidFill>
                <a:srgbClr val="F8F8F2"/>
              </a:solidFill>
            </a:endParaRPr>
          </a:p>
          <a:p>
            <a:r>
              <a:rPr lang="nl-NL" dirty="0">
                <a:solidFill>
                  <a:srgbClr val="F92672"/>
                </a:solidFill>
              </a:rPr>
              <a:t>&lt;/div</a:t>
            </a:r>
            <a:r>
              <a:rPr lang="nl-NL" dirty="0" smtClean="0">
                <a:solidFill>
                  <a:srgbClr val="F92672"/>
                </a:solidFill>
              </a:rPr>
              <a:t>&gt;</a:t>
            </a:r>
          </a:p>
          <a:p>
            <a:r>
              <a:rPr lang="nl-NL" dirty="0" smtClean="0"/>
              <a:t>...</a:t>
            </a:r>
            <a:endParaRPr lang="nl-NL" dirty="0"/>
          </a:p>
          <a:p>
            <a:endParaRPr lang="nl-NL" dirty="0"/>
          </a:p>
        </p:txBody>
      </p:sp>
    </p:spTree>
    <p:extLst>
      <p:ext uri="{BB962C8B-B14F-4D97-AF65-F5344CB8AC3E}">
        <p14:creationId xmlns:p14="http://schemas.microsoft.com/office/powerpoint/2010/main" val="4140738808"/>
      </p:ext>
    </p:extLst>
  </p:cSld>
  <p:clrMapOvr>
    <a:masterClrMapping/>
  </p:clrMapOvr>
  <p:transition spd="slow">
    <p:push/>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Afbeelding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72" y="1964798"/>
            <a:ext cx="12293600" cy="8015450"/>
          </a:xfrm>
          <a:prstGeom prst="rect">
            <a:avLst/>
          </a:prstGeom>
        </p:spPr>
      </p:pic>
      <p:sp>
        <p:nvSpPr>
          <p:cNvPr id="7" name="Titel 6"/>
          <p:cNvSpPr>
            <a:spLocks noGrp="1"/>
          </p:cNvSpPr>
          <p:nvPr>
            <p:ph type="title"/>
          </p:nvPr>
        </p:nvSpPr>
        <p:spPr/>
        <p:txBody>
          <a:bodyPr>
            <a:normAutofit/>
          </a:bodyPr>
          <a:lstStyle/>
          <a:p>
            <a:r>
              <a:rPr lang="en-US" dirty="0"/>
              <a:t>12.000.000 </a:t>
            </a:r>
            <a:r>
              <a:rPr lang="en-US" dirty="0" smtClean="0"/>
              <a:t>MENSEN</a:t>
            </a:r>
            <a:endParaRPr lang="nl-NL" dirty="0"/>
          </a:p>
        </p:txBody>
      </p:sp>
    </p:spTree>
    <p:extLst>
      <p:ext uri="{BB962C8B-B14F-4D97-AF65-F5344CB8AC3E}">
        <p14:creationId xmlns:p14="http://schemas.microsoft.com/office/powerpoint/2010/main" val="122900819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a:t>NAVIGATIE</a:t>
            </a:r>
          </a:p>
        </p:txBody>
      </p:sp>
      <p:sp>
        <p:nvSpPr>
          <p:cNvPr id="5" name="Tijdelijke aanduiding voor tekst 4"/>
          <p:cNvSpPr>
            <a:spLocks noGrp="1"/>
          </p:cNvSpPr>
          <p:nvPr>
            <p:ph type="body" sz="quarter" idx="10"/>
          </p:nvPr>
        </p:nvSpPr>
        <p:spPr/>
        <p:txBody>
          <a:bodyPr>
            <a:normAutofit fontScale="92500" lnSpcReduction="10000"/>
          </a:bodyPr>
          <a:lstStyle/>
          <a:p>
            <a:r>
              <a:rPr lang="nl-NL" dirty="0" smtClean="0"/>
              <a:t>...</a:t>
            </a:r>
          </a:p>
          <a:p>
            <a:r>
              <a:rPr lang="nl-NL" dirty="0">
                <a:solidFill>
                  <a:srgbClr val="F92672"/>
                </a:solidFill>
              </a:rPr>
              <a:t>&lt;</a:t>
            </a:r>
            <a:r>
              <a:rPr lang="nl-NL" dirty="0" err="1">
                <a:solidFill>
                  <a:srgbClr val="F92672"/>
                </a:solidFill>
              </a:rPr>
              <a:t>ul</a:t>
            </a:r>
            <a:r>
              <a:rPr lang="nl-NL" dirty="0">
                <a:solidFill>
                  <a:srgbClr val="F8F8F2"/>
                </a:solidFill>
              </a:rPr>
              <a:t> </a:t>
            </a:r>
            <a:r>
              <a:rPr lang="nl-NL" dirty="0">
                <a:solidFill>
                  <a:srgbClr val="A6E22E"/>
                </a:solidFill>
              </a:rPr>
              <a:t>class=</a:t>
            </a:r>
            <a:r>
              <a:rPr lang="nl-NL" dirty="0">
                <a:solidFill>
                  <a:srgbClr val="E6DB74"/>
                </a:solidFill>
              </a:rPr>
              <a:t>"</a:t>
            </a:r>
            <a:r>
              <a:rPr lang="nl-NL" dirty="0" err="1">
                <a:solidFill>
                  <a:srgbClr val="E6DB74"/>
                </a:solidFill>
              </a:rPr>
              <a:t>nav</a:t>
            </a:r>
            <a:r>
              <a:rPr lang="nl-NL" dirty="0">
                <a:solidFill>
                  <a:srgbClr val="E6DB74"/>
                </a:solidFill>
              </a:rPr>
              <a:t> </a:t>
            </a:r>
            <a:r>
              <a:rPr lang="nl-NL" dirty="0" err="1">
                <a:solidFill>
                  <a:srgbClr val="E6DB74"/>
                </a:solidFill>
              </a:rPr>
              <a:t>navbar-nav</a:t>
            </a:r>
            <a:r>
              <a:rPr lang="nl-NL" dirty="0" smtClean="0">
                <a:solidFill>
                  <a:srgbClr val="E6DB74"/>
                </a:solidFill>
              </a:rPr>
              <a:t>"</a:t>
            </a:r>
            <a:r>
              <a:rPr lang="nl-NL" dirty="0" smtClean="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&lt;li</a:t>
            </a:r>
            <a:r>
              <a:rPr lang="nl-NL" dirty="0">
                <a:solidFill>
                  <a:srgbClr val="F8F8F2"/>
                </a:solidFill>
              </a:rPr>
              <a:t> </a:t>
            </a:r>
            <a:r>
              <a:rPr lang="nl-NL" dirty="0">
                <a:solidFill>
                  <a:srgbClr val="A6E22E"/>
                </a:solidFill>
              </a:rPr>
              <a:t>class=</a:t>
            </a:r>
            <a:r>
              <a:rPr lang="nl-NL" dirty="0">
                <a:solidFill>
                  <a:srgbClr val="E6DB74"/>
                </a:solidFill>
              </a:rPr>
              <a:t>"</a:t>
            </a:r>
            <a:r>
              <a:rPr lang="nl-NL" dirty="0" err="1">
                <a:solidFill>
                  <a:srgbClr val="E6DB74"/>
                </a:solidFill>
              </a:rPr>
              <a:t>active</a:t>
            </a:r>
            <a:r>
              <a:rPr lang="nl-NL" dirty="0">
                <a:solidFill>
                  <a:srgbClr val="E6DB74"/>
                </a:solidFill>
              </a:rPr>
              <a:t>"</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a:t>
            </a:r>
            <a:r>
              <a:rPr lang="nl-NL" dirty="0">
                <a:solidFill>
                  <a:srgbClr val="F8F8F2"/>
                </a:solidFill>
              </a:rPr>
              <a:t> </a:t>
            </a:r>
            <a:r>
              <a:rPr lang="nl-NL" dirty="0" err="1">
                <a:solidFill>
                  <a:srgbClr val="A6E22E"/>
                </a:solidFill>
              </a:rPr>
              <a:t>href</a:t>
            </a:r>
            <a:r>
              <a:rPr lang="nl-NL" dirty="0">
                <a:solidFill>
                  <a:srgbClr val="A6E22E"/>
                </a:solidFill>
              </a:rPr>
              <a:t>=</a:t>
            </a:r>
            <a:r>
              <a:rPr lang="nl-NL" dirty="0">
                <a:solidFill>
                  <a:srgbClr val="E6DB74"/>
                </a:solidFill>
              </a:rPr>
              <a:t>"#"</a:t>
            </a:r>
            <a:r>
              <a:rPr lang="nl-NL" dirty="0">
                <a:solidFill>
                  <a:srgbClr val="F92672"/>
                </a:solidFill>
              </a:rPr>
              <a:t>&gt;</a:t>
            </a:r>
            <a:r>
              <a:rPr lang="nl-NL" dirty="0">
                <a:solidFill>
                  <a:srgbClr val="F8F8F2"/>
                </a:solidFill>
              </a:rPr>
              <a:t>Link</a:t>
            </a:r>
            <a:r>
              <a:rPr lang="nl-NL" dirty="0">
                <a:solidFill>
                  <a:srgbClr val="F92672"/>
                </a:solidFill>
              </a:rPr>
              <a:t>&lt;/a&gt;</a:t>
            </a:r>
            <a:endParaRPr lang="nl-NL" dirty="0">
              <a:solidFill>
                <a:srgbClr val="F8F8F2"/>
              </a:solidFill>
            </a:endParaRPr>
          </a:p>
          <a:p>
            <a:r>
              <a:rPr lang="nl-NL" dirty="0">
                <a:solidFill>
                  <a:srgbClr val="F8F8F2"/>
                </a:solidFill>
              </a:rPr>
              <a:t>    </a:t>
            </a:r>
            <a:r>
              <a:rPr lang="nl-NL" dirty="0">
                <a:solidFill>
                  <a:srgbClr val="F92672"/>
                </a:solidFill>
              </a:rPr>
              <a:t>&lt;/li</a:t>
            </a:r>
            <a:r>
              <a:rPr lang="nl-NL" dirty="0" smtClean="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a:t>
            </a:r>
            <a:r>
              <a:rPr lang="nl-NL" dirty="0" smtClean="0">
                <a:solidFill>
                  <a:srgbClr val="F92672"/>
                </a:solidFill>
              </a:rPr>
              <a:t>li&gt;</a:t>
            </a:r>
            <a:endParaRPr lang="nl-NL" dirty="0">
              <a:solidFill>
                <a:srgbClr val="F8F8F2"/>
              </a:solidFill>
            </a:endParaRPr>
          </a:p>
          <a:p>
            <a:r>
              <a:rPr lang="nl-NL" dirty="0">
                <a:solidFill>
                  <a:srgbClr val="F8F8F2"/>
                </a:solidFill>
              </a:rPr>
              <a:t>        </a:t>
            </a:r>
            <a:r>
              <a:rPr lang="nl-NL" dirty="0">
                <a:solidFill>
                  <a:srgbClr val="F92672"/>
                </a:solidFill>
              </a:rPr>
              <a:t>&lt;a</a:t>
            </a:r>
            <a:r>
              <a:rPr lang="nl-NL" dirty="0">
                <a:solidFill>
                  <a:srgbClr val="F8F8F2"/>
                </a:solidFill>
              </a:rPr>
              <a:t> </a:t>
            </a:r>
            <a:r>
              <a:rPr lang="nl-NL" dirty="0" err="1">
                <a:solidFill>
                  <a:srgbClr val="A6E22E"/>
                </a:solidFill>
              </a:rPr>
              <a:t>href</a:t>
            </a:r>
            <a:r>
              <a:rPr lang="nl-NL" dirty="0">
                <a:solidFill>
                  <a:srgbClr val="A6E22E"/>
                </a:solidFill>
              </a:rPr>
              <a:t>=</a:t>
            </a:r>
            <a:r>
              <a:rPr lang="nl-NL" dirty="0">
                <a:solidFill>
                  <a:srgbClr val="E6DB74"/>
                </a:solidFill>
              </a:rPr>
              <a:t>"#"</a:t>
            </a:r>
            <a:r>
              <a:rPr lang="nl-NL" dirty="0">
                <a:solidFill>
                  <a:srgbClr val="F92672"/>
                </a:solidFill>
              </a:rPr>
              <a:t>&gt;</a:t>
            </a:r>
            <a:r>
              <a:rPr lang="nl-NL" dirty="0">
                <a:solidFill>
                  <a:srgbClr val="F8F8F2"/>
                </a:solidFill>
              </a:rPr>
              <a:t>Link</a:t>
            </a:r>
            <a:r>
              <a:rPr lang="nl-NL" dirty="0">
                <a:solidFill>
                  <a:srgbClr val="F92672"/>
                </a:solidFill>
              </a:rPr>
              <a:t>&lt;/a&gt;</a:t>
            </a:r>
            <a:endParaRPr lang="nl-NL" dirty="0">
              <a:solidFill>
                <a:srgbClr val="F8F8F2"/>
              </a:solidFill>
            </a:endParaRPr>
          </a:p>
          <a:p>
            <a:r>
              <a:rPr lang="nl-NL" dirty="0">
                <a:solidFill>
                  <a:srgbClr val="F8F8F2"/>
                </a:solidFill>
              </a:rPr>
              <a:t>    </a:t>
            </a:r>
            <a:r>
              <a:rPr lang="nl-NL" dirty="0">
                <a:solidFill>
                  <a:srgbClr val="F92672"/>
                </a:solidFill>
              </a:rPr>
              <a:t>&lt;/li&gt;</a:t>
            </a:r>
            <a:endParaRPr lang="nl-NL" dirty="0">
              <a:solidFill>
                <a:srgbClr val="F8F8F2"/>
              </a:solidFill>
            </a:endParaRPr>
          </a:p>
          <a:p>
            <a:r>
              <a:rPr lang="nl-NL" dirty="0" smtClean="0">
                <a:solidFill>
                  <a:srgbClr val="F92672"/>
                </a:solidFill>
              </a:rPr>
              <a:t>&lt;/</a:t>
            </a:r>
            <a:r>
              <a:rPr lang="nl-NL" dirty="0" err="1">
                <a:solidFill>
                  <a:srgbClr val="F92672"/>
                </a:solidFill>
              </a:rPr>
              <a:t>ul</a:t>
            </a:r>
            <a:r>
              <a:rPr lang="nl-NL" dirty="0">
                <a:solidFill>
                  <a:srgbClr val="F92672"/>
                </a:solidFill>
              </a:rPr>
              <a:t>&gt;</a:t>
            </a:r>
            <a:endParaRPr lang="nl-NL" dirty="0">
              <a:solidFill>
                <a:srgbClr val="F8F8F2"/>
              </a:solidFill>
            </a:endParaRPr>
          </a:p>
          <a:p>
            <a:endParaRPr lang="nl-NL" dirty="0"/>
          </a:p>
        </p:txBody>
      </p:sp>
    </p:spTree>
    <p:extLst>
      <p:ext uri="{BB962C8B-B14F-4D97-AF65-F5344CB8AC3E}">
        <p14:creationId xmlns:p14="http://schemas.microsoft.com/office/powerpoint/2010/main" val="1748012555"/>
      </p:ext>
    </p:extLst>
  </p:cSld>
  <p:clrMapOvr>
    <a:masterClrMapping/>
  </p:clrMapOvr>
  <p:transition spd="slow">
    <p:push/>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DEMO</a:t>
            </a:r>
            <a:endParaRPr lang="nl-NL" dirty="0"/>
          </a:p>
        </p:txBody>
      </p:sp>
      <p:sp>
        <p:nvSpPr>
          <p:cNvPr id="5" name="Rechthoek 4">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2392371421"/>
      </p:ext>
    </p:extLst>
  </p:cSld>
  <p:clrMapOvr>
    <a:masterClrMapping/>
  </p:clrMapOvr>
  <p:transition spd="slow">
    <p:push/>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HOVERS</a:t>
            </a:r>
            <a:endParaRPr lang="nl-NL" dirty="0"/>
          </a:p>
        </p:txBody>
      </p:sp>
      <p:sp>
        <p:nvSpPr>
          <p:cNvPr id="3" name="Tijdelijke aanduiding voor inhoud 2"/>
          <p:cNvSpPr>
            <a:spLocks noGrp="1"/>
          </p:cNvSpPr>
          <p:nvPr>
            <p:ph idx="1"/>
          </p:nvPr>
        </p:nvSpPr>
        <p:spPr/>
        <p:txBody>
          <a:bodyPr/>
          <a:lstStyle/>
          <a:p>
            <a:r>
              <a:rPr lang="nl-NL" dirty="0" smtClean="0"/>
              <a:t>Zichtbaar</a:t>
            </a:r>
          </a:p>
          <a:p>
            <a:r>
              <a:rPr lang="nl-NL" dirty="0" smtClean="0"/>
              <a:t>Acties</a:t>
            </a:r>
          </a:p>
          <a:p>
            <a:r>
              <a:rPr lang="nl-NL" dirty="0" err="1" smtClean="0"/>
              <a:t>Toggle</a:t>
            </a:r>
            <a:endParaRPr lang="nl-NL" dirty="0" smtClean="0"/>
          </a:p>
          <a:p>
            <a:r>
              <a:rPr lang="nl-NL" dirty="0" smtClean="0"/>
              <a:t>Dubbel tap</a:t>
            </a:r>
          </a:p>
        </p:txBody>
      </p:sp>
    </p:spTree>
    <p:extLst>
      <p:ext uri="{BB962C8B-B14F-4D97-AF65-F5344CB8AC3E}">
        <p14:creationId xmlns:p14="http://schemas.microsoft.com/office/powerpoint/2010/main" val="4149509187"/>
      </p:ext>
    </p:extLst>
  </p:cSld>
  <p:clrMapOvr>
    <a:masterClrMapping/>
  </p:clrMapOvr>
  <p:transition spd="slow">
    <p:push/>
  </p:transition>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DEMO</a:t>
            </a:r>
            <a:endParaRPr lang="nl-NL" dirty="0"/>
          </a:p>
        </p:txBody>
      </p:sp>
      <p:sp>
        <p:nvSpPr>
          <p:cNvPr id="3" name="Rechthoek 2">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3841373876"/>
      </p:ext>
    </p:extLst>
  </p:cSld>
  <p:clrMapOvr>
    <a:masterClrMapping/>
  </p:clrMapOvr>
  <p:transition spd="slow">
    <p:push/>
  </p:transition>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RESPONSIVE COLUMNS</a:t>
            </a:r>
            <a:endParaRPr lang="nl-NL" dirty="0"/>
          </a:p>
        </p:txBody>
      </p:sp>
    </p:spTree>
    <p:extLst>
      <p:ext uri="{BB962C8B-B14F-4D97-AF65-F5344CB8AC3E}">
        <p14:creationId xmlns:p14="http://schemas.microsoft.com/office/powerpoint/2010/main" val="941822782"/>
      </p:ext>
    </p:extLst>
  </p:cSld>
  <p:clrMapOvr>
    <a:masterClrMapping/>
  </p:clrMapOvr>
  <p:transition spd="slow">
    <p:push/>
  </p:transition>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a:t>RESPONSIVE COLUMNS</a:t>
            </a:r>
          </a:p>
        </p:txBody>
      </p:sp>
      <p:sp>
        <p:nvSpPr>
          <p:cNvPr id="8" name="Tijdelijke aanduiding voor tekst 7"/>
          <p:cNvSpPr>
            <a:spLocks noGrp="1"/>
          </p:cNvSpPr>
          <p:nvPr>
            <p:ph type="body" sz="quarter" idx="10"/>
          </p:nvPr>
        </p:nvSpPr>
        <p:spPr/>
        <p:txBody>
          <a:bodyPr>
            <a:normAutofit/>
          </a:bodyPr>
          <a:lstStyle/>
          <a:p>
            <a:endParaRPr lang="nl-NL" sz="1600" dirty="0">
              <a:solidFill>
                <a:srgbClr val="F8F8F2"/>
              </a:solidFill>
            </a:endParaRPr>
          </a:p>
        </p:txBody>
      </p:sp>
      <p:sp>
        <p:nvSpPr>
          <p:cNvPr id="15" name="Rechthoek 14"/>
          <p:cNvSpPr/>
          <p:nvPr/>
        </p:nvSpPr>
        <p:spPr>
          <a:xfrm>
            <a:off x="2937271" y="1953350"/>
            <a:ext cx="6346031" cy="396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nvGrpSpPr>
          <p:cNvPr id="2" name="Groep 1"/>
          <p:cNvGrpSpPr/>
          <p:nvPr/>
        </p:nvGrpSpPr>
        <p:grpSpPr>
          <a:xfrm>
            <a:off x="3114675" y="2614785"/>
            <a:ext cx="5991225" cy="2794392"/>
            <a:chOff x="3114675" y="2614785"/>
            <a:chExt cx="5991225" cy="2794392"/>
          </a:xfrm>
        </p:grpSpPr>
        <p:sp>
          <p:nvSpPr>
            <p:cNvPr id="17" name="Rechthoek 16"/>
            <p:cNvSpPr/>
            <p:nvPr/>
          </p:nvSpPr>
          <p:spPr>
            <a:xfrm>
              <a:off x="3114675"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16" name="Rechthoek 15"/>
            <p:cNvSpPr/>
            <p:nvPr/>
          </p:nvSpPr>
          <p:spPr>
            <a:xfrm>
              <a:off x="3114675" y="2614785"/>
              <a:ext cx="5991225" cy="2794391"/>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smtClean="0">
                <a:solidFill>
                  <a:srgbClr val="5F6475"/>
                </a:solidFill>
              </a:endParaRPr>
            </a:p>
            <a:p>
              <a:pPr algn="ctr"/>
              <a:endParaRPr lang="nl-NL" dirty="0">
                <a:solidFill>
                  <a:srgbClr val="5F6475"/>
                </a:solidFill>
              </a:endParaRPr>
            </a:p>
            <a:p>
              <a:pPr algn="ctr"/>
              <a:endParaRPr lang="nl-NL" dirty="0" smtClean="0">
                <a:solidFill>
                  <a:srgbClr val="5F6475"/>
                </a:solidFill>
              </a:endParaRPr>
            </a:p>
            <a:p>
              <a:pPr algn="ctr"/>
              <a:r>
                <a:rPr lang="nl-NL" dirty="0" smtClean="0">
                  <a:solidFill>
                    <a:srgbClr val="5F6475"/>
                  </a:solidFill>
                </a:rPr>
                <a:t>.container</a:t>
              </a:r>
              <a:endParaRPr lang="nl-NL" dirty="0">
                <a:solidFill>
                  <a:srgbClr val="5F6475"/>
                </a:solidFill>
              </a:endParaRPr>
            </a:p>
          </p:txBody>
        </p:sp>
        <p:sp>
          <p:nvSpPr>
            <p:cNvPr id="18" name="Rechthoek 17"/>
            <p:cNvSpPr/>
            <p:nvPr/>
          </p:nvSpPr>
          <p:spPr>
            <a:xfrm>
              <a:off x="8953500" y="2614786"/>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Rechthoek 18"/>
            <p:cNvSpPr/>
            <p:nvPr/>
          </p:nvSpPr>
          <p:spPr>
            <a:xfrm>
              <a:off x="3114675" y="2718997"/>
              <a:ext cx="1694393" cy="986227"/>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.col-md-4</a:t>
              </a:r>
              <a:endParaRPr lang="nl-NL" dirty="0">
                <a:solidFill>
                  <a:srgbClr val="5F6475"/>
                </a:solidFill>
              </a:endParaRPr>
            </a:p>
          </p:txBody>
        </p:sp>
        <p:sp>
          <p:nvSpPr>
            <p:cNvPr id="25" name="Rechthoek 24"/>
            <p:cNvSpPr/>
            <p:nvPr/>
          </p:nvSpPr>
          <p:spPr>
            <a:xfrm>
              <a:off x="3114675" y="2718997"/>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4" name="Rechthoek 23"/>
            <p:cNvSpPr/>
            <p:nvPr/>
          </p:nvSpPr>
          <p:spPr>
            <a:xfrm>
              <a:off x="4647990" y="2715089"/>
              <a:ext cx="161078" cy="984401"/>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7" name="Rechthoek 26"/>
            <p:cNvSpPr/>
            <p:nvPr/>
          </p:nvSpPr>
          <p:spPr>
            <a:xfrm>
              <a:off x="4824575" y="2718997"/>
              <a:ext cx="4281325" cy="981933"/>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.col-md-8</a:t>
              </a:r>
              <a:endParaRPr lang="nl-NL" dirty="0">
                <a:solidFill>
                  <a:srgbClr val="5F6475"/>
                </a:solidFill>
              </a:endParaRPr>
            </a:p>
          </p:txBody>
        </p:sp>
        <p:sp>
          <p:nvSpPr>
            <p:cNvPr id="26" name="Rechthoek 25"/>
            <p:cNvSpPr/>
            <p:nvPr/>
          </p:nvSpPr>
          <p:spPr>
            <a:xfrm>
              <a:off x="4824575" y="2718998"/>
              <a:ext cx="152400" cy="981932"/>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8" name="Rechthoek 27"/>
            <p:cNvSpPr/>
            <p:nvPr/>
          </p:nvSpPr>
          <p:spPr>
            <a:xfrm>
              <a:off x="8947518" y="2718998"/>
              <a:ext cx="152400" cy="981932"/>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grpSp>
    </p:spTree>
    <p:extLst>
      <p:ext uri="{BB962C8B-B14F-4D97-AF65-F5344CB8AC3E}">
        <p14:creationId xmlns:p14="http://schemas.microsoft.com/office/powerpoint/2010/main" val="232886105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nl-NL" dirty="0"/>
              <a:t>RESPONSIVE COLUMNS</a:t>
            </a:r>
          </a:p>
        </p:txBody>
      </p:sp>
      <p:grpSp>
        <p:nvGrpSpPr>
          <p:cNvPr id="2" name="Groep 1"/>
          <p:cNvGrpSpPr/>
          <p:nvPr/>
        </p:nvGrpSpPr>
        <p:grpSpPr>
          <a:xfrm>
            <a:off x="5021726" y="1690688"/>
            <a:ext cx="2148548" cy="4553989"/>
            <a:chOff x="5014109" y="1690688"/>
            <a:chExt cx="2148548" cy="4553989"/>
          </a:xfrm>
        </p:grpSpPr>
        <p:pic>
          <p:nvPicPr>
            <p:cNvPr id="20" name="Afbeelding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14109" y="1690688"/>
              <a:ext cx="2148548" cy="4553989"/>
            </a:xfrm>
            <a:prstGeom prst="rect">
              <a:avLst/>
            </a:prstGeom>
          </p:spPr>
        </p:pic>
        <p:sp>
          <p:nvSpPr>
            <p:cNvPr id="22" name="Rechthoek 21"/>
            <p:cNvSpPr/>
            <p:nvPr/>
          </p:nvSpPr>
          <p:spPr>
            <a:xfrm>
              <a:off x="5182016" y="2352487"/>
              <a:ext cx="1828241" cy="32590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3" name="Rechthoek 22"/>
            <p:cNvSpPr/>
            <p:nvPr/>
          </p:nvSpPr>
          <p:spPr>
            <a:xfrm>
              <a:off x="5220027" y="2349221"/>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9" name="Rechthoek 28"/>
            <p:cNvSpPr/>
            <p:nvPr/>
          </p:nvSpPr>
          <p:spPr>
            <a:xfrm>
              <a:off x="5203492" y="2352487"/>
              <a:ext cx="1803237" cy="3241337"/>
            </a:xfrm>
            <a:prstGeom prst="rect">
              <a:avLst/>
            </a:prstGeom>
            <a:no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smtClean="0">
                <a:solidFill>
                  <a:srgbClr val="5F6475"/>
                </a:solidFill>
              </a:endParaRPr>
            </a:p>
            <a:p>
              <a:pPr algn="ctr"/>
              <a:endParaRPr lang="nl-NL" dirty="0">
                <a:solidFill>
                  <a:srgbClr val="5F6475"/>
                </a:solidFill>
              </a:endParaRPr>
            </a:p>
            <a:p>
              <a:pPr algn="ctr"/>
              <a:endParaRPr lang="nl-NL" dirty="0" smtClean="0">
                <a:solidFill>
                  <a:srgbClr val="5F6475"/>
                </a:solidFill>
              </a:endParaRPr>
            </a:p>
            <a:p>
              <a:pPr algn="ctr"/>
              <a:endParaRPr lang="nl-NL" dirty="0" smtClean="0">
                <a:solidFill>
                  <a:srgbClr val="5F6475"/>
                </a:solidFill>
              </a:endParaRPr>
            </a:p>
            <a:p>
              <a:pPr algn="ctr"/>
              <a:endParaRPr lang="nl-NL" dirty="0">
                <a:solidFill>
                  <a:srgbClr val="5F6475"/>
                </a:solidFill>
              </a:endParaRPr>
            </a:p>
            <a:p>
              <a:pPr algn="ctr"/>
              <a:endParaRPr lang="nl-NL" dirty="0" smtClean="0">
                <a:solidFill>
                  <a:srgbClr val="5F6475"/>
                </a:solidFill>
              </a:endParaRPr>
            </a:p>
            <a:p>
              <a:pPr algn="ctr"/>
              <a:endParaRPr lang="nl-NL" dirty="0">
                <a:solidFill>
                  <a:srgbClr val="5F6475"/>
                </a:solidFill>
              </a:endParaRPr>
            </a:p>
            <a:p>
              <a:pPr algn="ctr"/>
              <a:r>
                <a:rPr lang="nl-NL" dirty="0" smtClean="0">
                  <a:solidFill>
                    <a:srgbClr val="5F6475"/>
                  </a:solidFill>
                </a:rPr>
                <a:t>.container</a:t>
              </a:r>
              <a:endParaRPr lang="nl-NL" dirty="0">
                <a:solidFill>
                  <a:srgbClr val="5F6475"/>
                </a:solidFill>
              </a:endParaRPr>
            </a:p>
          </p:txBody>
        </p:sp>
        <p:sp>
          <p:nvSpPr>
            <p:cNvPr id="30" name="Rechthoek 29"/>
            <p:cNvSpPr/>
            <p:nvPr/>
          </p:nvSpPr>
          <p:spPr>
            <a:xfrm>
              <a:off x="6828325" y="2321318"/>
              <a:ext cx="152400" cy="2794391"/>
            </a:xfrm>
            <a:prstGeom prst="rect">
              <a:avLst/>
            </a:prstGeom>
            <a:solidFill>
              <a:schemeClr val="accent1">
                <a:alpha val="50000"/>
              </a:schemeClr>
            </a:solidFill>
            <a:ln w="3810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1" name="Rechthoek 30"/>
            <p:cNvSpPr/>
            <p:nvPr/>
          </p:nvSpPr>
          <p:spPr>
            <a:xfrm>
              <a:off x="5220027" y="2453432"/>
              <a:ext cx="1786702" cy="986227"/>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.col-md-4</a:t>
              </a:r>
              <a:endParaRPr lang="nl-NL" dirty="0">
                <a:solidFill>
                  <a:srgbClr val="5F6475"/>
                </a:solidFill>
              </a:endParaRPr>
            </a:p>
          </p:txBody>
        </p:sp>
        <p:sp>
          <p:nvSpPr>
            <p:cNvPr id="32" name="Rechthoek 31"/>
            <p:cNvSpPr/>
            <p:nvPr/>
          </p:nvSpPr>
          <p:spPr>
            <a:xfrm>
              <a:off x="5220027" y="2453432"/>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33" name="Rechthoek 32"/>
            <p:cNvSpPr/>
            <p:nvPr/>
          </p:nvSpPr>
          <p:spPr>
            <a:xfrm>
              <a:off x="6832610" y="2464139"/>
              <a:ext cx="161078" cy="984401"/>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40" name="Rechthoek 39"/>
            <p:cNvSpPr/>
            <p:nvPr/>
          </p:nvSpPr>
          <p:spPr>
            <a:xfrm>
              <a:off x="5202296" y="3432709"/>
              <a:ext cx="1786702" cy="986227"/>
            </a:xfrm>
            <a:prstGeom prst="rect">
              <a:avLst/>
            </a:prstGeom>
            <a:solidFill>
              <a:schemeClr val="bg1">
                <a:lumMod val="50000"/>
                <a:alpha val="3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solidFill>
                    <a:srgbClr val="5F6475"/>
                  </a:solidFill>
                </a:rPr>
                <a:t>.col-md-8</a:t>
              </a:r>
              <a:endParaRPr lang="nl-NL" dirty="0">
                <a:solidFill>
                  <a:srgbClr val="5F6475"/>
                </a:solidFill>
              </a:endParaRPr>
            </a:p>
          </p:txBody>
        </p:sp>
        <p:sp>
          <p:nvSpPr>
            <p:cNvPr id="41" name="Rechthoek 40"/>
            <p:cNvSpPr/>
            <p:nvPr/>
          </p:nvSpPr>
          <p:spPr>
            <a:xfrm>
              <a:off x="5213585" y="3425380"/>
              <a:ext cx="152400" cy="980493"/>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42" name="Rechthoek 41"/>
            <p:cNvSpPr/>
            <p:nvPr/>
          </p:nvSpPr>
          <p:spPr>
            <a:xfrm>
              <a:off x="6826168" y="3424798"/>
              <a:ext cx="161078" cy="984401"/>
            </a:xfrm>
            <a:prstGeom prst="rect">
              <a:avLst/>
            </a:prstGeom>
            <a:solidFill>
              <a:srgbClr val="FFFF00">
                <a:alpha val="50000"/>
              </a:srgbClr>
            </a:solidFill>
            <a:ln w="38100">
              <a:solidFill>
                <a:srgbClr val="FFFF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grpSp>
    </p:spTree>
    <p:extLst>
      <p:ext uri="{BB962C8B-B14F-4D97-AF65-F5344CB8AC3E}">
        <p14:creationId xmlns:p14="http://schemas.microsoft.com/office/powerpoint/2010/main" val="3562514046"/>
      </p:ext>
    </p:extLst>
  </p:cSld>
  <p:clrMapOvr>
    <a:masterClrMapping/>
  </p:clrMapOvr>
  <p:transition spd="slow">
    <p:push/>
  </p:transition>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RESPONSIVE COLUMNS</a:t>
            </a:r>
            <a:endParaRPr lang="nl-NL" dirty="0"/>
          </a:p>
        </p:txBody>
      </p:sp>
      <p:sp>
        <p:nvSpPr>
          <p:cNvPr id="4" name="Tijdelijke aanduiding voor tekst 3"/>
          <p:cNvSpPr>
            <a:spLocks noGrp="1"/>
          </p:cNvSpPr>
          <p:nvPr>
            <p:ph type="body" sz="quarter" idx="10"/>
          </p:nvPr>
        </p:nvSpPr>
        <p:spPr/>
        <p:txBody>
          <a:bodyPr>
            <a:normAutofit fontScale="47500" lnSpcReduction="20000"/>
          </a:bodyPr>
          <a:lstStyle/>
          <a:p>
            <a:r>
              <a:rPr lang="nl-NL" dirty="0">
                <a:solidFill>
                  <a:srgbClr val="F92672"/>
                </a:solidFill>
              </a:rPr>
              <a:t>&lt;div</a:t>
            </a:r>
            <a:r>
              <a:rPr lang="nl-NL" dirty="0">
                <a:solidFill>
                  <a:srgbClr val="F8F8F2"/>
                </a:solidFill>
              </a:rPr>
              <a:t> </a:t>
            </a:r>
            <a:r>
              <a:rPr lang="nl-NL" dirty="0">
                <a:solidFill>
                  <a:srgbClr val="A6E22E"/>
                </a:solidFill>
              </a:rPr>
              <a:t>class=</a:t>
            </a:r>
            <a:r>
              <a:rPr lang="nl-NL" dirty="0">
                <a:solidFill>
                  <a:srgbClr val="E6DB74"/>
                </a:solidFill>
              </a:rPr>
              <a:t>"</a:t>
            </a:r>
            <a:r>
              <a:rPr lang="nl-NL" dirty="0" err="1">
                <a:solidFill>
                  <a:srgbClr val="E6DB74"/>
                </a:solidFill>
              </a:rPr>
              <a:t>row</a:t>
            </a:r>
            <a:r>
              <a:rPr lang="nl-NL" dirty="0">
                <a:solidFill>
                  <a:srgbClr val="E6DB74"/>
                </a:solidFill>
              </a:rPr>
              <a:t>"</a:t>
            </a:r>
            <a:r>
              <a:rPr lang="nl-NL" dirty="0">
                <a:solidFill>
                  <a:srgbClr val="F92672"/>
                </a:solidFill>
              </a:rPr>
              <a:t>&gt;</a:t>
            </a:r>
            <a:endParaRPr lang="nl-NL" dirty="0">
              <a:solidFill>
                <a:srgbClr val="F8F8F2"/>
              </a:solidFill>
            </a:endParaRPr>
          </a:p>
          <a:p>
            <a:r>
              <a:rPr lang="nl-NL" dirty="0">
                <a:solidFill>
                  <a:srgbClr val="F8F8F2"/>
                </a:solidFill>
              </a:rPr>
              <a:t>    </a:t>
            </a:r>
            <a:r>
              <a:rPr lang="nl-NL" dirty="0">
                <a:solidFill>
                  <a:srgbClr val="F92672"/>
                </a:solidFill>
              </a:rPr>
              <a:t>&lt;div</a:t>
            </a:r>
            <a:r>
              <a:rPr lang="nl-NL" dirty="0">
                <a:solidFill>
                  <a:srgbClr val="F8F8F2"/>
                </a:solidFill>
              </a:rPr>
              <a:t> </a:t>
            </a:r>
            <a:r>
              <a:rPr lang="nl-NL" dirty="0">
                <a:solidFill>
                  <a:srgbClr val="A6E22E"/>
                </a:solidFill>
              </a:rPr>
              <a:t>class=</a:t>
            </a:r>
            <a:r>
              <a:rPr lang="nl-NL" dirty="0">
                <a:solidFill>
                  <a:srgbClr val="E6DB74"/>
                </a:solidFill>
              </a:rPr>
              <a:t>"col-sm-3 col-xs-6"</a:t>
            </a:r>
            <a:r>
              <a:rPr lang="nl-NL" dirty="0">
                <a:solidFill>
                  <a:srgbClr val="F92672"/>
                </a:solidFill>
              </a:rPr>
              <a:t>&gt;</a:t>
            </a:r>
            <a:endParaRPr lang="nl-NL" dirty="0">
              <a:solidFill>
                <a:srgbClr val="F8F8F2"/>
              </a:solidFill>
            </a:endParaRPr>
          </a:p>
          <a:p>
            <a:r>
              <a:rPr lang="nl-NL" dirty="0">
                <a:solidFill>
                  <a:srgbClr val="F8F8F2"/>
                </a:solidFill>
              </a:rPr>
              <a:t>        Eerste kolom</a:t>
            </a:r>
          </a:p>
          <a:p>
            <a:r>
              <a:rPr lang="nl-NL" dirty="0">
                <a:solidFill>
                  <a:srgbClr val="F8F8F2"/>
                </a:solidFill>
              </a:rPr>
              <a:t>    </a:t>
            </a:r>
            <a:r>
              <a:rPr lang="nl-NL" dirty="0">
                <a:solidFill>
                  <a:srgbClr val="F92672"/>
                </a:solidFill>
              </a:rPr>
              <a:t>&lt;/div&gt;</a:t>
            </a:r>
            <a:endParaRPr lang="nl-NL" dirty="0">
              <a:solidFill>
                <a:srgbClr val="F8F8F2"/>
              </a:solidFill>
            </a:endParaRPr>
          </a:p>
          <a:p>
            <a:r>
              <a:rPr lang="nl-NL" dirty="0">
                <a:solidFill>
                  <a:srgbClr val="F8F8F2"/>
                </a:solidFill>
              </a:rPr>
              <a:t>    </a:t>
            </a:r>
            <a:r>
              <a:rPr lang="nl-NL" dirty="0">
                <a:solidFill>
                  <a:srgbClr val="F92672"/>
                </a:solidFill>
              </a:rPr>
              <a:t>&lt;div</a:t>
            </a:r>
            <a:r>
              <a:rPr lang="nl-NL" dirty="0">
                <a:solidFill>
                  <a:srgbClr val="F8F8F2"/>
                </a:solidFill>
              </a:rPr>
              <a:t> </a:t>
            </a:r>
            <a:r>
              <a:rPr lang="nl-NL" dirty="0">
                <a:solidFill>
                  <a:srgbClr val="A6E22E"/>
                </a:solidFill>
              </a:rPr>
              <a:t>class=</a:t>
            </a:r>
            <a:r>
              <a:rPr lang="nl-NL" dirty="0">
                <a:solidFill>
                  <a:srgbClr val="E6DB74"/>
                </a:solidFill>
              </a:rPr>
              <a:t>"col-sm-3 col-xs-6"</a:t>
            </a:r>
            <a:r>
              <a:rPr lang="nl-NL" dirty="0">
                <a:solidFill>
                  <a:srgbClr val="F92672"/>
                </a:solidFill>
              </a:rPr>
              <a:t>&gt;</a:t>
            </a:r>
            <a:endParaRPr lang="nl-NL" dirty="0">
              <a:solidFill>
                <a:srgbClr val="F8F8F2"/>
              </a:solidFill>
            </a:endParaRPr>
          </a:p>
          <a:p>
            <a:r>
              <a:rPr lang="nl-NL" dirty="0">
                <a:solidFill>
                  <a:srgbClr val="F8F8F2"/>
                </a:solidFill>
              </a:rPr>
              <a:t>        Tweede kolom</a:t>
            </a:r>
          </a:p>
          <a:p>
            <a:r>
              <a:rPr lang="nl-NL" dirty="0">
                <a:solidFill>
                  <a:srgbClr val="F8F8F2"/>
                </a:solidFill>
              </a:rPr>
              <a:t>    </a:t>
            </a:r>
            <a:r>
              <a:rPr lang="nl-NL" dirty="0">
                <a:solidFill>
                  <a:srgbClr val="F92672"/>
                </a:solidFill>
              </a:rPr>
              <a:t>&lt;/div</a:t>
            </a:r>
            <a:r>
              <a:rPr lang="nl-NL" dirty="0" smtClean="0">
                <a:solidFill>
                  <a:srgbClr val="F92672"/>
                </a:solidFill>
              </a:rPr>
              <a:t>&gt;</a:t>
            </a:r>
            <a:endParaRPr lang="nl-NL" dirty="0">
              <a:solidFill>
                <a:srgbClr val="F8F8F2"/>
              </a:solidFill>
            </a:endParaRPr>
          </a:p>
          <a:p>
            <a:r>
              <a:rPr lang="nl-NL" dirty="0">
                <a:solidFill>
                  <a:srgbClr val="F8F8F2"/>
                </a:solidFill>
              </a:rPr>
              <a:t>    </a:t>
            </a:r>
            <a:r>
              <a:rPr lang="nl-NL" b="1" dirty="0">
                <a:solidFill>
                  <a:srgbClr val="F92672"/>
                </a:solidFill>
              </a:rPr>
              <a:t>&lt;div</a:t>
            </a:r>
            <a:r>
              <a:rPr lang="nl-NL" b="1" dirty="0">
                <a:solidFill>
                  <a:srgbClr val="F8F8F2"/>
                </a:solidFill>
              </a:rPr>
              <a:t> </a:t>
            </a:r>
            <a:r>
              <a:rPr lang="nl-NL" b="1" dirty="0">
                <a:solidFill>
                  <a:srgbClr val="A6E22E"/>
                </a:solidFill>
              </a:rPr>
              <a:t>class</a:t>
            </a:r>
            <a:r>
              <a:rPr lang="nl-NL" b="1" dirty="0" smtClean="0">
                <a:solidFill>
                  <a:srgbClr val="A6E22E"/>
                </a:solidFill>
              </a:rPr>
              <a:t>=</a:t>
            </a:r>
            <a:r>
              <a:rPr lang="nl-NL" b="1" dirty="0">
                <a:solidFill>
                  <a:srgbClr val="E6DB74"/>
                </a:solidFill>
              </a:rPr>
              <a:t>"</a:t>
            </a:r>
            <a:r>
              <a:rPr lang="nl-NL" b="1" dirty="0" err="1">
                <a:solidFill>
                  <a:srgbClr val="E6DB74"/>
                </a:solidFill>
              </a:rPr>
              <a:t>clearfix</a:t>
            </a:r>
            <a:r>
              <a:rPr lang="nl-NL" b="1" dirty="0">
                <a:solidFill>
                  <a:srgbClr val="E6DB74"/>
                </a:solidFill>
              </a:rPr>
              <a:t> </a:t>
            </a:r>
            <a:r>
              <a:rPr lang="nl-NL" b="1" dirty="0" err="1">
                <a:solidFill>
                  <a:srgbClr val="E6DB74"/>
                </a:solidFill>
              </a:rPr>
              <a:t>visible</a:t>
            </a:r>
            <a:r>
              <a:rPr lang="nl-NL" b="1" dirty="0">
                <a:solidFill>
                  <a:srgbClr val="E6DB74"/>
                </a:solidFill>
              </a:rPr>
              <a:t>-</a:t>
            </a:r>
            <a:r>
              <a:rPr lang="nl-NL" b="1" dirty="0" err="1">
                <a:solidFill>
                  <a:srgbClr val="E6DB74"/>
                </a:solidFill>
              </a:rPr>
              <a:t>xs</a:t>
            </a:r>
            <a:r>
              <a:rPr lang="nl-NL" b="1" dirty="0">
                <a:solidFill>
                  <a:srgbClr val="E6DB74"/>
                </a:solidFill>
              </a:rPr>
              <a:t>-block</a:t>
            </a:r>
            <a:r>
              <a:rPr lang="nl-NL" b="1" dirty="0" smtClean="0">
                <a:solidFill>
                  <a:srgbClr val="E6DB74"/>
                </a:solidFill>
              </a:rPr>
              <a:t>"</a:t>
            </a:r>
            <a:r>
              <a:rPr lang="nl-NL" b="1" dirty="0" smtClean="0">
                <a:solidFill>
                  <a:srgbClr val="F92672"/>
                </a:solidFill>
              </a:rPr>
              <a:t>&gt;&lt;/</a:t>
            </a:r>
            <a:r>
              <a:rPr lang="nl-NL" b="1" dirty="0">
                <a:solidFill>
                  <a:srgbClr val="F92672"/>
                </a:solidFill>
              </a:rPr>
              <a:t>div</a:t>
            </a:r>
            <a:r>
              <a:rPr lang="nl-NL" b="1" dirty="0" smtClean="0">
                <a:solidFill>
                  <a:srgbClr val="F92672"/>
                </a:solidFill>
              </a:rPr>
              <a:t>&gt;</a:t>
            </a:r>
            <a:endParaRPr lang="nl-NL" b="1" dirty="0">
              <a:solidFill>
                <a:srgbClr val="F8F8F2"/>
              </a:solidFill>
            </a:endParaRPr>
          </a:p>
          <a:p>
            <a:r>
              <a:rPr lang="nl-NL" dirty="0">
                <a:solidFill>
                  <a:srgbClr val="F8F8F2"/>
                </a:solidFill>
              </a:rPr>
              <a:t>    </a:t>
            </a:r>
            <a:r>
              <a:rPr lang="nl-NL" dirty="0">
                <a:solidFill>
                  <a:srgbClr val="F92672"/>
                </a:solidFill>
              </a:rPr>
              <a:t>&lt;div</a:t>
            </a:r>
            <a:r>
              <a:rPr lang="nl-NL" dirty="0">
                <a:solidFill>
                  <a:srgbClr val="F8F8F2"/>
                </a:solidFill>
              </a:rPr>
              <a:t> </a:t>
            </a:r>
            <a:r>
              <a:rPr lang="nl-NL" dirty="0">
                <a:solidFill>
                  <a:srgbClr val="A6E22E"/>
                </a:solidFill>
              </a:rPr>
              <a:t>class=</a:t>
            </a:r>
            <a:r>
              <a:rPr lang="nl-NL" dirty="0">
                <a:solidFill>
                  <a:srgbClr val="E6DB74"/>
                </a:solidFill>
              </a:rPr>
              <a:t>"col-sm-3 col-xs-6"</a:t>
            </a:r>
            <a:r>
              <a:rPr lang="nl-NL" dirty="0">
                <a:solidFill>
                  <a:srgbClr val="F92672"/>
                </a:solidFill>
              </a:rPr>
              <a:t>&gt;</a:t>
            </a:r>
            <a:endParaRPr lang="nl-NL" dirty="0">
              <a:solidFill>
                <a:srgbClr val="F8F8F2"/>
              </a:solidFill>
            </a:endParaRPr>
          </a:p>
          <a:p>
            <a:r>
              <a:rPr lang="nl-NL" dirty="0">
                <a:solidFill>
                  <a:srgbClr val="F8F8F2"/>
                </a:solidFill>
              </a:rPr>
              <a:t>        Derde kolom</a:t>
            </a:r>
          </a:p>
          <a:p>
            <a:r>
              <a:rPr lang="nl-NL" dirty="0">
                <a:solidFill>
                  <a:srgbClr val="F8F8F2"/>
                </a:solidFill>
              </a:rPr>
              <a:t>    </a:t>
            </a:r>
            <a:r>
              <a:rPr lang="nl-NL" dirty="0">
                <a:solidFill>
                  <a:srgbClr val="F92672"/>
                </a:solidFill>
              </a:rPr>
              <a:t>&lt;/div&gt;</a:t>
            </a:r>
            <a:endParaRPr lang="nl-NL" dirty="0">
              <a:solidFill>
                <a:srgbClr val="F8F8F2"/>
              </a:solidFill>
            </a:endParaRPr>
          </a:p>
          <a:p>
            <a:r>
              <a:rPr lang="nl-NL" dirty="0">
                <a:solidFill>
                  <a:srgbClr val="F8F8F2"/>
                </a:solidFill>
              </a:rPr>
              <a:t>    </a:t>
            </a:r>
            <a:r>
              <a:rPr lang="nl-NL" dirty="0">
                <a:solidFill>
                  <a:srgbClr val="F92672"/>
                </a:solidFill>
              </a:rPr>
              <a:t>&lt;div</a:t>
            </a:r>
            <a:r>
              <a:rPr lang="nl-NL" dirty="0">
                <a:solidFill>
                  <a:srgbClr val="F8F8F2"/>
                </a:solidFill>
              </a:rPr>
              <a:t> </a:t>
            </a:r>
            <a:r>
              <a:rPr lang="nl-NL" dirty="0">
                <a:solidFill>
                  <a:srgbClr val="A6E22E"/>
                </a:solidFill>
              </a:rPr>
              <a:t>class=</a:t>
            </a:r>
            <a:r>
              <a:rPr lang="nl-NL" dirty="0">
                <a:solidFill>
                  <a:srgbClr val="E6DB74"/>
                </a:solidFill>
              </a:rPr>
              <a:t>"col-sm-3 col-xs-6"</a:t>
            </a:r>
            <a:r>
              <a:rPr lang="nl-NL" dirty="0">
                <a:solidFill>
                  <a:srgbClr val="F92672"/>
                </a:solidFill>
              </a:rPr>
              <a:t>&gt;</a:t>
            </a:r>
            <a:endParaRPr lang="nl-NL" dirty="0">
              <a:solidFill>
                <a:srgbClr val="F8F8F2"/>
              </a:solidFill>
            </a:endParaRPr>
          </a:p>
          <a:p>
            <a:r>
              <a:rPr lang="nl-NL" dirty="0">
                <a:solidFill>
                  <a:srgbClr val="F8F8F2"/>
                </a:solidFill>
              </a:rPr>
              <a:t>        Vierde kolom</a:t>
            </a:r>
          </a:p>
          <a:p>
            <a:r>
              <a:rPr lang="nl-NL" dirty="0">
                <a:solidFill>
                  <a:srgbClr val="F8F8F2"/>
                </a:solidFill>
              </a:rPr>
              <a:t>    </a:t>
            </a:r>
            <a:r>
              <a:rPr lang="nl-NL" dirty="0">
                <a:solidFill>
                  <a:srgbClr val="F92672"/>
                </a:solidFill>
              </a:rPr>
              <a:t>&lt;/div&gt;</a:t>
            </a:r>
            <a:endParaRPr lang="nl-NL" dirty="0">
              <a:solidFill>
                <a:srgbClr val="F8F8F2"/>
              </a:solidFill>
            </a:endParaRPr>
          </a:p>
          <a:p>
            <a:r>
              <a:rPr lang="nl-NL" dirty="0">
                <a:solidFill>
                  <a:srgbClr val="F92672"/>
                </a:solidFill>
              </a:rPr>
              <a:t>&lt;/div&gt;</a:t>
            </a:r>
            <a:endParaRPr lang="nl-NL" dirty="0">
              <a:solidFill>
                <a:srgbClr val="F8F8F2"/>
              </a:solidFill>
            </a:endParaRPr>
          </a:p>
        </p:txBody>
      </p:sp>
    </p:spTree>
    <p:extLst>
      <p:ext uri="{BB962C8B-B14F-4D97-AF65-F5344CB8AC3E}">
        <p14:creationId xmlns:p14="http://schemas.microsoft.com/office/powerpoint/2010/main" val="389977768"/>
      </p:ext>
    </p:extLst>
  </p:cSld>
  <p:clrMapOvr>
    <a:masterClrMapping/>
  </p:clrMapOvr>
  <p:transition spd="slow">
    <p:push/>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nl-NL" dirty="0" smtClean="0"/>
              <a:t>DEMO</a:t>
            </a:r>
            <a:endParaRPr lang="nl-NL" dirty="0"/>
          </a:p>
        </p:txBody>
      </p:sp>
      <p:sp>
        <p:nvSpPr>
          <p:cNvPr id="4" name="Rechthoek 3">
            <a:hlinkClick r:id="rId2"/>
          </p:cNvPr>
          <p:cNvSpPr/>
          <p:nvPr/>
        </p:nvSpPr>
        <p:spPr>
          <a:xfrm>
            <a:off x="4639733" y="2486378"/>
            <a:ext cx="2912533" cy="1885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1231967828"/>
      </p:ext>
    </p:extLst>
  </p:cSld>
  <p:clrMapOvr>
    <a:masterClrMapping/>
  </p:clrMapOvr>
  <p:transition spd="slow">
    <p:push/>
  </p:transition>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NL" dirty="0" smtClean="0"/>
              <a:t>VRAAG JEZELF AF</a:t>
            </a:r>
            <a:endParaRPr lang="nl-NL" dirty="0"/>
          </a:p>
        </p:txBody>
      </p:sp>
      <p:sp>
        <p:nvSpPr>
          <p:cNvPr id="5" name="Tijdelijke aanduiding voor inhoud 4"/>
          <p:cNvSpPr>
            <a:spLocks noGrp="1"/>
          </p:cNvSpPr>
          <p:nvPr>
            <p:ph idx="1"/>
          </p:nvPr>
        </p:nvSpPr>
        <p:spPr/>
        <p:txBody>
          <a:bodyPr/>
          <a:lstStyle/>
          <a:p>
            <a:r>
              <a:rPr lang="nl-NL" dirty="0" smtClean="0"/>
              <a:t>Weergave</a:t>
            </a:r>
          </a:p>
          <a:p>
            <a:r>
              <a:rPr lang="nl-NL" dirty="0" smtClean="0"/>
              <a:t>Ruimte</a:t>
            </a:r>
          </a:p>
          <a:p>
            <a:r>
              <a:rPr lang="nl-NL" dirty="0" smtClean="0"/>
              <a:t>Relevantie</a:t>
            </a:r>
          </a:p>
          <a:p>
            <a:r>
              <a:rPr lang="nl-NL" dirty="0" smtClean="0"/>
              <a:t>Getest</a:t>
            </a:r>
          </a:p>
        </p:txBody>
      </p:sp>
    </p:spTree>
    <p:extLst>
      <p:ext uri="{BB962C8B-B14F-4D97-AF65-F5344CB8AC3E}">
        <p14:creationId xmlns:p14="http://schemas.microsoft.com/office/powerpoint/2010/main" val="2246971449"/>
      </p:ext>
    </p:extLst>
  </p:cSld>
  <p:clrMapOvr>
    <a:masterClrMapping/>
  </p:clrMapOvr>
  <p:transition spd="slow">
    <p:push/>
  </p:transition>
  <p:timing>
    <p:tnLst>
      <p:par>
        <p:cTn id="1" dur="indefinite" restart="never" nodeType="tmRoot"/>
      </p:par>
    </p:tnLst>
  </p:timing>
</p:sld>
</file>

<file path=ppt/theme/theme1.xml><?xml version="1.0" encoding="utf-8"?>
<a:theme xmlns:a="http://schemas.openxmlformats.org/drawingml/2006/main" name="Office Theme">
  <a:themeElements>
    <a:clrScheme name="Kantoorthema">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Aangepast 1">
      <a:majorFont>
        <a:latin typeface="Myriad Pro"/>
        <a:ea typeface=""/>
        <a:cs typeface=""/>
      </a:majorFont>
      <a:minorFont>
        <a:latin typeface="Myriad Pro"/>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t">
        <a:normAutofit/>
      </a:bodyPr>
      <a:lstStyle>
        <a:defPPr algn="l">
          <a:defRPr sz="1800" b="0" dirty="0" smtClean="0">
            <a:solidFill>
              <a:schemeClr val="bg1"/>
            </a:solidFill>
            <a:latin typeface="Monaco" panose="020B0509030404040204" pitchFamily="49" charset="0"/>
          </a:defRPr>
        </a:defPPr>
      </a:lstStyle>
    </a:txDef>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5825</TotalTime>
  <Words>2383</Words>
  <Application>Microsoft Office PowerPoint</Application>
  <PresentationFormat>Breedbeeld</PresentationFormat>
  <Paragraphs>666</Paragraphs>
  <Slides>123</Slides>
  <Notes>42</Notes>
  <HiddenSlides>0</HiddenSlides>
  <MMClips>0</MMClips>
  <ScaleCrop>false</ScaleCrop>
  <HeadingPairs>
    <vt:vector size="6" baseType="variant">
      <vt:variant>
        <vt:lpstr>Gebruikte lettertypen</vt:lpstr>
      </vt:variant>
      <vt:variant>
        <vt:i4>8</vt:i4>
      </vt:variant>
      <vt:variant>
        <vt:lpstr>Thema</vt:lpstr>
      </vt:variant>
      <vt:variant>
        <vt:i4>1</vt:i4>
      </vt:variant>
      <vt:variant>
        <vt:lpstr>Diatitels</vt:lpstr>
      </vt:variant>
      <vt:variant>
        <vt:i4>123</vt:i4>
      </vt:variant>
    </vt:vector>
  </HeadingPairs>
  <TitlesOfParts>
    <vt:vector size="132" baseType="lpstr">
      <vt:lpstr>Arial</vt:lpstr>
      <vt:lpstr>Calibri</vt:lpstr>
      <vt:lpstr>FontAwesome</vt:lpstr>
      <vt:lpstr>Helvetica LT Std</vt:lpstr>
      <vt:lpstr>Journey</vt:lpstr>
      <vt:lpstr>Monaco</vt:lpstr>
      <vt:lpstr>Myriad Pro</vt:lpstr>
      <vt:lpstr>Times New Roman</vt:lpstr>
      <vt:lpstr>Office Theme</vt:lpstr>
      <vt:lpstr>RESPONSIVE GRID WORKSHOP</vt:lpstr>
      <vt:lpstr>WIE WE ZIJN</vt:lpstr>
      <vt:lpstr>WAT HEB JE VANDAAG NODIG?</vt:lpstr>
      <vt:lpstr>INTRODUCTIE RESPONSIVE DESIGN &amp; HET GRID CONCEPT</vt:lpstr>
      <vt:lpstr>WAT IS RESPONSIVE DESIGN?</vt:lpstr>
      <vt:lpstr>1 WEBSITE VOOR IEDER APPARAAT</vt:lpstr>
      <vt:lpstr>WAAROM RESPONSIVE DESIGN?</vt:lpstr>
      <vt:lpstr>% SMARTPHONE BEZITTERS NEDERLAND</vt:lpstr>
      <vt:lpstr>12.000.000 MENSEN</vt:lpstr>
      <vt:lpstr>WAAROM DAN GEEN NATIVE APP?</vt:lpstr>
      <vt:lpstr>IEDER APPARAAT ZIJN EIGEN APP</vt:lpstr>
      <vt:lpstr>+ / - NATIVE APP</vt:lpstr>
      <vt:lpstr>EN EEN MOBIELE WEBSITE?</vt:lpstr>
      <vt:lpstr>TWEE APARTE WEBSITES</vt:lpstr>
      <vt:lpstr>+ / - MOBIELE WEBSITE</vt:lpstr>
      <vt:lpstr>RESPONSIVE DESIGN</vt:lpstr>
      <vt:lpstr>EEN CODEBASE VOOR IEDER APPARAAT</vt:lpstr>
      <vt:lpstr>+ / - RESPONSIVE DESIGN</vt:lpstr>
      <vt:lpstr>WANNEER WAT KIEZEN?</vt:lpstr>
      <vt:lpstr>EEN AANTAL VOORBEELDEN</vt:lpstr>
      <vt:lpstr>PowerPoint-presentatie</vt:lpstr>
      <vt:lpstr>PowerPoint-presentatie</vt:lpstr>
      <vt:lpstr>PowerPoint-presentatie</vt:lpstr>
      <vt:lpstr>WAT IS EEN GRID?</vt:lpstr>
      <vt:lpstr>WAT IS EEN GRID?</vt:lpstr>
      <vt:lpstr>FRAMEWORKS</vt:lpstr>
      <vt:lpstr>ZELF EEN GRID MAKEN?</vt:lpstr>
      <vt:lpstr>ZELF EEN GRID MAKEN?</vt:lpstr>
      <vt:lpstr>OVERWEGINGEN</vt:lpstr>
      <vt:lpstr>HOE TE BEGINNEN</vt:lpstr>
      <vt:lpstr>SCHETSEN</vt:lpstr>
      <vt:lpstr>WAAROM SCHETSEN?</vt:lpstr>
      <vt:lpstr>OPDRACHT 1 : MAAK SCHETSEN VAN DE SCHERMEN VOOR DESKTOP</vt:lpstr>
      <vt:lpstr>PowerPoint-presentatie</vt:lpstr>
      <vt:lpstr>PowerPoint-presentatie</vt:lpstr>
      <vt:lpstr>HET GRID SYSTEEM BINNEN BOOTSTRAP</vt:lpstr>
      <vt:lpstr>BOX-MODEL</vt:lpstr>
      <vt:lpstr>BOX-SIZING : BORDER-BOX</vt:lpstr>
      <vt:lpstr>CONTAINERS</vt:lpstr>
      <vt:lpstr>CONTAINERS</vt:lpstr>
      <vt:lpstr>CONTAINERS</vt:lpstr>
      <vt:lpstr>ROWS</vt:lpstr>
      <vt:lpstr>ROWS (2)</vt:lpstr>
      <vt:lpstr>ROWS</vt:lpstr>
      <vt:lpstr>COLUMNS</vt:lpstr>
      <vt:lpstr>COLUMNS</vt:lpstr>
      <vt:lpstr>COLUMNS</vt:lpstr>
      <vt:lpstr>NESTED ROWS &amp; COLUMNS</vt:lpstr>
      <vt:lpstr>NESTED ROWS &amp; COLUMNS</vt:lpstr>
      <vt:lpstr>DEMO</vt:lpstr>
      <vt:lpstr>NESTED ROWS &amp; COLUMNS</vt:lpstr>
      <vt:lpstr>RESPONSIVE ELEMENTEN</vt:lpstr>
      <vt:lpstr>TABLES</vt:lpstr>
      <vt:lpstr>TABLES</vt:lpstr>
      <vt:lpstr>TABLES</vt:lpstr>
      <vt:lpstr>RESPONSIVE TABLE</vt:lpstr>
      <vt:lpstr>RESPONSIVE TABLE</vt:lpstr>
      <vt:lpstr>RESPONSIVE TABLE</vt:lpstr>
      <vt:lpstr>DEMO</vt:lpstr>
      <vt:lpstr>STACKED TABLE</vt:lpstr>
      <vt:lpstr>DEMO</vt:lpstr>
      <vt:lpstr>VRAAG JEZELF AF</vt:lpstr>
      <vt:lpstr>RESPONSIVE IMAGES</vt:lpstr>
      <vt:lpstr>RESPONSIVE IMAGES</vt:lpstr>
      <vt:lpstr>RESPONSIVE IMAGES - CSS</vt:lpstr>
      <vt:lpstr>DEMO</vt:lpstr>
      <vt:lpstr>RESPONSIVE IMAGES - SRCSET</vt:lpstr>
      <vt:lpstr>BROWSER SUPPORT</vt:lpstr>
      <vt:lpstr>RESPONSIVE IMAGES - PICTURE ELEMENT</vt:lpstr>
      <vt:lpstr>BROWSER SUPPORT</vt:lpstr>
      <vt:lpstr>DEMO</vt:lpstr>
      <vt:lpstr>RESPONSIVE IMAGES - BACKGROUND</vt:lpstr>
      <vt:lpstr>DEMO</vt:lpstr>
      <vt:lpstr>RESPONSIVE IMAGES</vt:lpstr>
      <vt:lpstr>VRAAG JEZELF AF</vt:lpstr>
      <vt:lpstr>OPDRACHT 2 BRENG JE SCHETS TOT LEVEN MET BEHULP VAN BOOTSTRAP</vt:lpstr>
      <vt:lpstr>PowerPoint-presentatie</vt:lpstr>
      <vt:lpstr>INSTRUCTIES</vt:lpstr>
      <vt:lpstr>RESPONSIVE DESIGN MET BOOTSTRAP</vt:lpstr>
      <vt:lpstr>WAAR GAAT HET VAAK FOUT?</vt:lpstr>
      <vt:lpstr>HOE KUNNEN WE DIT ONDERVANGEN?</vt:lpstr>
      <vt:lpstr>DE VIEWPORT</vt:lpstr>
      <vt:lpstr>DE VIEWPORT</vt:lpstr>
      <vt:lpstr>DE VIEWPORT</vt:lpstr>
      <vt:lpstr>MEDIA QUERIES</vt:lpstr>
      <vt:lpstr>MEDIA QUERIES</vt:lpstr>
      <vt:lpstr>FONTS</vt:lpstr>
      <vt:lpstr>NAVIGATIE</vt:lpstr>
      <vt:lpstr>NAVIGATIE</vt:lpstr>
      <vt:lpstr>NAVIGATIE</vt:lpstr>
      <vt:lpstr>DEMO</vt:lpstr>
      <vt:lpstr>HOVERS</vt:lpstr>
      <vt:lpstr>DEMO</vt:lpstr>
      <vt:lpstr>RESPONSIVE COLUMNS</vt:lpstr>
      <vt:lpstr>RESPONSIVE COLUMNS</vt:lpstr>
      <vt:lpstr>RESPONSIVE COLUMNS</vt:lpstr>
      <vt:lpstr>RESPONSIVE COLUMNS</vt:lpstr>
      <vt:lpstr>DEMO</vt:lpstr>
      <vt:lpstr>VRAAG JEZELF AF</vt:lpstr>
      <vt:lpstr>COLUMNS VERBERGEN / TONEN</vt:lpstr>
      <vt:lpstr>COLUMNS VERBERGEN</vt:lpstr>
      <vt:lpstr>COLUMNS TONEN</vt:lpstr>
      <vt:lpstr>COLUMNS VERBERGEN</vt:lpstr>
      <vt:lpstr>COLUMNS VERBERGEN</vt:lpstr>
      <vt:lpstr>COLUMNS TONEN</vt:lpstr>
      <vt:lpstr>COLUMNS TONEN</vt:lpstr>
      <vt:lpstr>DEMO</vt:lpstr>
      <vt:lpstr>PUSH, PULL &amp; RESET COLUMNS</vt:lpstr>
      <vt:lpstr>PUSH, PULL &amp; RESET COLUMNS</vt:lpstr>
      <vt:lpstr>PUSH &amp; PULL</vt:lpstr>
      <vt:lpstr>DEMO</vt:lpstr>
      <vt:lpstr>RESPONSIVE COLUMNS</vt:lpstr>
      <vt:lpstr>OFFSET</vt:lpstr>
      <vt:lpstr>DEMO</vt:lpstr>
      <vt:lpstr>OPDRACHT 3 : MAAK DE WEBSITE VOLLEDIG RESPONSIVE</vt:lpstr>
      <vt:lpstr>INSTRUCTIES</vt:lpstr>
      <vt:lpstr>DE TOEKOMST VAN GRIDS</vt:lpstr>
      <vt:lpstr>FLEXBOX</vt:lpstr>
      <vt:lpstr>BROWSER SUPPORT</vt:lpstr>
      <vt:lpstr>DEMO</vt:lpstr>
      <vt:lpstr>CSS GRID LAYOUT</vt:lpstr>
      <vt:lpstr>BROWSER SUPPORT</vt:lpstr>
      <vt:lpstr>RESPONSIVE GRID WORKSHOP</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AngularJS 2.0</dc:title>
  <dc:creator>Jarno</dc:creator>
  <cp:lastModifiedBy>Jarno</cp:lastModifiedBy>
  <cp:revision>302</cp:revision>
  <dcterms:created xsi:type="dcterms:W3CDTF">2014-05-15T18:34:00Z</dcterms:created>
  <dcterms:modified xsi:type="dcterms:W3CDTF">2014-10-27T08:03:03Z</dcterms:modified>
</cp:coreProperties>
</file>

<file path=docProps/thumbnail.jpeg>
</file>